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6" r:id="rId2"/>
    <p:sldId id="257" r:id="rId3"/>
    <p:sldId id="261" r:id="rId4"/>
    <p:sldId id="262" r:id="rId5"/>
    <p:sldId id="263" r:id="rId6"/>
    <p:sldId id="265" r:id="rId7"/>
    <p:sldId id="266" r:id="rId8"/>
    <p:sldId id="267" r:id="rId9"/>
    <p:sldId id="268" r:id="rId10"/>
    <p:sldId id="269" r:id="rId11"/>
    <p:sldId id="270" r:id="rId12"/>
    <p:sldId id="271" r:id="rId13"/>
    <p:sldId id="272" r:id="rId14"/>
    <p:sldId id="258" r:id="rId15"/>
    <p:sldId id="259" r:id="rId16"/>
    <p:sldId id="260" r:id="rId17"/>
    <p:sldId id="273" r:id="rId18"/>
    <p:sldId id="275" r:id="rId19"/>
    <p:sldId id="274" r:id="rId20"/>
    <p:sldId id="256" r:id="rId2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78" d="100"/>
          <a:sy n="78"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dirty="0"/>
          </a:p>
        </p:txBody>
      </p:sp>
      <p:sp>
        <p:nvSpPr>
          <p:cNvPr id="17" name="Нижний колонтитул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12/12/2014</a:t>
            </a:fld>
            <a:endParaRPr lang="en-US" dirty="0"/>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dirty="0"/>
          </a:p>
        </p:txBody>
      </p:sp>
      <p:sp>
        <p:nvSpPr>
          <p:cNvPr id="16" name="Нижний колонтитул 15"/>
          <p:cNvSpPr>
            <a:spLocks noGrp="1"/>
          </p:cNvSpPr>
          <p:nvPr>
            <p:ph type="ftr" sz="quarter" idx="16"/>
          </p:nvPr>
        </p:nvSpPr>
        <p:spPr/>
        <p:txBody>
          <a:bodyPr/>
          <a:lstStyle/>
          <a:p>
            <a:endParaRPr lang="en-US"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7" name="Дата 6"/>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12/12/2014</a:t>
            </a:fld>
            <a:endParaRPr lang="en-US" dirty="0"/>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12/12/2014</a:t>
            </a:fld>
            <a:endParaRPr lang="en-US" dirty="0"/>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12/12/2014</a:t>
            </a:fld>
            <a:endParaRPr lang="en-US"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idx="1"/>
          </p:nvPr>
        </p:nvSpPr>
        <p:spPr>
          <a:xfrm>
            <a:off x="762000" y="1676400"/>
            <a:ext cx="7467600" cy="2590800"/>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endParaRPr lang="ru-RU" sz="2000" b="1" dirty="0" smtClean="0">
              <a:solidFill>
                <a:schemeClr val="bg1">
                  <a:lumMod val="95000"/>
                  <a:lumOff val="5000"/>
                </a:schemeClr>
              </a:solidFill>
            </a:endParaRPr>
          </a:p>
          <a:p>
            <a:pPr algn="ctr">
              <a:buNone/>
            </a:pPr>
            <a:r>
              <a:rPr lang="ru-RU" sz="3600" b="1" dirty="0" smtClean="0">
                <a:solidFill>
                  <a:schemeClr val="bg1">
                    <a:lumMod val="95000"/>
                    <a:lumOff val="5000"/>
                  </a:schemeClr>
                </a:solidFill>
              </a:rPr>
              <a:t>Презентация по литературе на тему : «Биография С.А.Есенина»</a:t>
            </a:r>
          </a:p>
          <a:p>
            <a:pPr algn="ctr">
              <a:buNone/>
            </a:pPr>
            <a:endParaRPr lang="ru-RU" sz="2000" b="1" dirty="0" smtClean="0">
              <a:solidFill>
                <a:schemeClr val="bg1">
                  <a:lumMod val="95000"/>
                  <a:lumOff val="5000"/>
                </a:schemeClr>
              </a:solidFill>
            </a:endParaRPr>
          </a:p>
          <a:p>
            <a:pPr algn="ctr">
              <a:buNone/>
            </a:pPr>
            <a:endParaRPr lang="ru-RU" sz="2000" b="1" dirty="0" smtClean="0">
              <a:solidFill>
                <a:schemeClr val="bg1">
                  <a:lumMod val="95000"/>
                  <a:lumOff val="5000"/>
                </a:schemeClr>
              </a:solidFill>
            </a:endParaRPr>
          </a:p>
          <a:p>
            <a:pPr algn="ctr">
              <a:buNone/>
            </a:pPr>
            <a:endParaRPr lang="ru-RU" sz="2000" b="1" dirty="0" smtClean="0">
              <a:solidFill>
                <a:schemeClr val="bg1">
                  <a:lumMod val="95000"/>
                  <a:lumOff val="5000"/>
                </a:schemeClr>
              </a:solidFill>
            </a:endParaRPr>
          </a:p>
          <a:p>
            <a:pPr algn="ctr">
              <a:buNone/>
            </a:pPr>
            <a:endParaRPr lang="ru-RU" sz="2000" b="1" dirty="0" smtClean="0">
              <a:solidFill>
                <a:schemeClr val="bg1">
                  <a:lumMod val="95000"/>
                  <a:lumOff val="5000"/>
                </a:schemeClr>
              </a:solidFill>
            </a:endParaRPr>
          </a:p>
          <a:p>
            <a:pPr algn="ctr">
              <a:buNone/>
            </a:pPr>
            <a:endParaRPr lang="ru-RU" sz="2000" b="1" dirty="0" smtClean="0">
              <a:solidFill>
                <a:schemeClr val="bg1">
                  <a:lumMod val="95000"/>
                  <a:lumOff val="5000"/>
                </a:schemeClr>
              </a:solidFill>
            </a:endParaRPr>
          </a:p>
          <a:p>
            <a:pPr algn="ctr">
              <a:buNone/>
            </a:pPr>
            <a:endParaRPr lang="ru-RU" sz="2000" b="1" dirty="0" smtClean="0">
              <a:solidFill>
                <a:schemeClr val="bg1">
                  <a:lumMod val="95000"/>
                  <a:lumOff val="5000"/>
                </a:schemeClr>
              </a:solidFill>
            </a:endParaRPr>
          </a:p>
          <a:p>
            <a:pPr algn="ctr">
              <a:buNone/>
            </a:pPr>
            <a:endParaRPr lang="ru-RU" sz="2000" b="1" dirty="0" smtClean="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Содержимое 4" descr="i.jpegпа.jpeg"/>
          <p:cNvPicPr>
            <a:picLocks noGrp="1" noChangeAspect="1"/>
          </p:cNvPicPr>
          <p:nvPr>
            <p:ph sz="half" idx="1"/>
          </p:nvPr>
        </p:nvPicPr>
        <p:blipFill>
          <a:blip r:embed="rId3" cstate="print"/>
          <a:stretch>
            <a:fillRect/>
          </a:stretch>
        </p:blipFill>
        <p:spPr>
          <a:xfrm>
            <a:off x="152400" y="1752600"/>
            <a:ext cx="4500563" cy="3000375"/>
          </a:xfrm>
          <a:ln>
            <a:solidFill>
              <a:srgbClr val="92D050"/>
            </a:solidFill>
          </a:ln>
          <a:effectLst>
            <a:reflection blurRad="6350" stA="52000" endA="300" endPos="35000" dir="5400000" sy="-100000" algn="bl" rotWithShape="0"/>
          </a:effectLst>
        </p:spPr>
      </p:pic>
      <p:sp>
        <p:nvSpPr>
          <p:cNvPr id="4" name="Содержимое 3"/>
          <p:cNvSpPr>
            <a:spLocks noGrp="1"/>
          </p:cNvSpPr>
          <p:nvPr>
            <p:ph sz="half" idx="2"/>
          </p:nvPr>
        </p:nvSpPr>
        <p:spPr>
          <a:xfrm>
            <a:off x="4876800" y="685801"/>
            <a:ext cx="3733800" cy="4876800"/>
          </a:xfrm>
        </p:spPr>
        <p:txBody>
          <a:bodyPr>
            <a:normAutofit fontScale="70000" lnSpcReduction="20000"/>
          </a:bodyPr>
          <a:lstStyle/>
          <a:p>
            <a:pPr>
              <a:buNone/>
            </a:pPr>
            <a:r>
              <a:rPr lang="ru-RU" dirty="0" smtClean="0">
                <a:solidFill>
                  <a:schemeClr val="bg1">
                    <a:lumMod val="95000"/>
                    <a:lumOff val="5000"/>
                  </a:schemeClr>
                </a:solidFill>
              </a:rPr>
              <a:t>На стыке христианской</a:t>
            </a:r>
          </a:p>
          <a:p>
            <a:pPr>
              <a:buNone/>
            </a:pPr>
            <a:r>
              <a:rPr lang="ru-RU" dirty="0" smtClean="0">
                <a:solidFill>
                  <a:schemeClr val="bg1">
                    <a:lumMod val="95000"/>
                    <a:lumOff val="5000"/>
                  </a:schemeClr>
                </a:solidFill>
              </a:rPr>
              <a:t>образности, языческой</a:t>
            </a:r>
          </a:p>
          <a:p>
            <a:pPr>
              <a:buNone/>
            </a:pPr>
            <a:r>
              <a:rPr lang="ru-RU" dirty="0" smtClean="0">
                <a:solidFill>
                  <a:schemeClr val="bg1">
                    <a:lumMod val="95000"/>
                    <a:lumOff val="5000"/>
                  </a:schemeClr>
                </a:solidFill>
              </a:rPr>
              <a:t>символики и фольклорной</a:t>
            </a:r>
          </a:p>
          <a:p>
            <a:pPr>
              <a:buNone/>
            </a:pPr>
            <a:r>
              <a:rPr lang="ru-RU" dirty="0" smtClean="0">
                <a:solidFill>
                  <a:schemeClr val="bg1">
                    <a:lumMod val="95000"/>
                    <a:lumOff val="5000"/>
                  </a:schemeClr>
                </a:solidFill>
              </a:rPr>
              <a:t>стилистики рождаются</a:t>
            </a:r>
          </a:p>
          <a:p>
            <a:pPr>
              <a:buNone/>
            </a:pPr>
            <a:r>
              <a:rPr lang="ru-RU" dirty="0" smtClean="0">
                <a:solidFill>
                  <a:schemeClr val="bg1">
                    <a:lumMod val="95000"/>
                    <a:lumOff val="5000"/>
                  </a:schemeClr>
                </a:solidFill>
              </a:rPr>
              <a:t>окрашенные тонким</a:t>
            </a:r>
          </a:p>
          <a:p>
            <a:pPr>
              <a:buNone/>
            </a:pPr>
            <a:r>
              <a:rPr lang="ru-RU" dirty="0" smtClean="0">
                <a:solidFill>
                  <a:schemeClr val="bg1">
                    <a:lumMod val="95000"/>
                    <a:lumOff val="5000"/>
                  </a:schemeClr>
                </a:solidFill>
              </a:rPr>
              <a:t>восприятием природы картины</a:t>
            </a:r>
          </a:p>
          <a:p>
            <a:pPr>
              <a:buNone/>
            </a:pPr>
            <a:r>
              <a:rPr lang="ru-RU" dirty="0" smtClean="0">
                <a:solidFill>
                  <a:schemeClr val="bg1">
                    <a:lumMod val="95000"/>
                    <a:lumOff val="5000"/>
                  </a:schemeClr>
                </a:solidFill>
              </a:rPr>
              <a:t>есенинской Руси, где все:</a:t>
            </a:r>
          </a:p>
          <a:p>
            <a:pPr>
              <a:buNone/>
            </a:pPr>
            <a:r>
              <a:rPr lang="ru-RU" dirty="0" smtClean="0">
                <a:solidFill>
                  <a:schemeClr val="bg1">
                    <a:lumMod val="95000"/>
                    <a:lumOff val="5000"/>
                  </a:schemeClr>
                </a:solidFill>
              </a:rPr>
              <a:t>топящаяся печка и собачий</a:t>
            </a:r>
          </a:p>
          <a:p>
            <a:pPr>
              <a:buNone/>
            </a:pPr>
            <a:r>
              <a:rPr lang="ru-RU" dirty="0" smtClean="0">
                <a:solidFill>
                  <a:schemeClr val="bg1">
                    <a:lumMod val="95000"/>
                    <a:lumOff val="5000"/>
                  </a:schemeClr>
                </a:solidFill>
              </a:rPr>
              <a:t>закут, некошеный сенокос и</a:t>
            </a:r>
          </a:p>
          <a:p>
            <a:pPr>
              <a:buNone/>
            </a:pPr>
            <a:r>
              <a:rPr lang="ru-RU" dirty="0" smtClean="0">
                <a:solidFill>
                  <a:schemeClr val="bg1">
                    <a:lumMod val="95000"/>
                    <a:lumOff val="5000"/>
                  </a:schemeClr>
                </a:solidFill>
              </a:rPr>
              <a:t>болотные топи, гомон косарей и</a:t>
            </a:r>
          </a:p>
          <a:p>
            <a:pPr>
              <a:buNone/>
            </a:pPr>
            <a:r>
              <a:rPr lang="ru-RU" dirty="0" smtClean="0">
                <a:solidFill>
                  <a:schemeClr val="bg1">
                    <a:lumMod val="95000"/>
                    <a:lumOff val="5000"/>
                  </a:schemeClr>
                </a:solidFill>
              </a:rPr>
              <a:t>храп табуна становится</a:t>
            </a:r>
          </a:p>
          <a:p>
            <a:pPr>
              <a:buNone/>
            </a:pPr>
            <a:r>
              <a:rPr lang="ru-RU" dirty="0" smtClean="0">
                <a:solidFill>
                  <a:schemeClr val="bg1">
                    <a:lumMod val="95000"/>
                    <a:lumOff val="5000"/>
                  </a:schemeClr>
                </a:solidFill>
              </a:rPr>
              <a:t>объектом благоговейного, почти</a:t>
            </a:r>
          </a:p>
          <a:p>
            <a:pPr>
              <a:buNone/>
            </a:pPr>
            <a:r>
              <a:rPr lang="ru-RU" dirty="0" smtClean="0">
                <a:solidFill>
                  <a:schemeClr val="bg1">
                    <a:lumMod val="95000"/>
                    <a:lumOff val="5000"/>
                  </a:schemeClr>
                </a:solidFill>
              </a:rPr>
              <a:t>религиозного чувства поэта ("Я</a:t>
            </a:r>
          </a:p>
          <a:p>
            <a:pPr>
              <a:buNone/>
            </a:pPr>
            <a:r>
              <a:rPr lang="ru-RU" dirty="0" smtClean="0">
                <a:solidFill>
                  <a:schemeClr val="bg1">
                    <a:lumMod val="95000"/>
                    <a:lumOff val="5000"/>
                  </a:schemeClr>
                </a:solidFill>
              </a:rPr>
              <a:t>молюсь на алы зори,</a:t>
            </a:r>
          </a:p>
          <a:p>
            <a:pPr>
              <a:buNone/>
            </a:pPr>
            <a:r>
              <a:rPr lang="ru-RU" dirty="0" smtClean="0">
                <a:solidFill>
                  <a:schemeClr val="bg1">
                    <a:lumMod val="95000"/>
                    <a:lumOff val="5000"/>
                  </a:schemeClr>
                </a:solidFill>
              </a:rPr>
              <a:t>Причащаюсь у ручья").</a:t>
            </a:r>
            <a:endParaRPr lang="ru-RU"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10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1000"/>
                                        <p:tgtEl>
                                          <p:spTgt spid="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1000"/>
                                        <p:tgtEl>
                                          <p:spTgt spid="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1000"/>
                                        <p:tgtEl>
                                          <p:spTgt spid="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1000"/>
                                        <p:tgtEl>
                                          <p:spTgt spid="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heckerboard(across)">
                                      <p:cBhvr>
                                        <p:cTn id="25" dur="1000"/>
                                        <p:tgtEl>
                                          <p:spTgt spid="4">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heckerboard(across)">
                                      <p:cBhvr>
                                        <p:cTn id="28" dur="1000"/>
                                        <p:tgtEl>
                                          <p:spTgt spid="4">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checkerboard(across)">
                                      <p:cBhvr>
                                        <p:cTn id="31" dur="1000"/>
                                        <p:tgtEl>
                                          <p:spTgt spid="4">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checkerboard(across)">
                                      <p:cBhvr>
                                        <p:cTn id="34" dur="1000"/>
                                        <p:tgtEl>
                                          <p:spTgt spid="4">
                                            <p:txEl>
                                              <p:pRg st="9" end="9"/>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37" dur="1000"/>
                                        <p:tgtEl>
                                          <p:spTgt spid="4">
                                            <p:txEl>
                                              <p:pRg st="10" end="1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40" dur="1000"/>
                                        <p:tgtEl>
                                          <p:spTgt spid="4">
                                            <p:txEl>
                                              <p:pRg st="11" end="1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43" dur="1000"/>
                                        <p:tgtEl>
                                          <p:spTgt spid="4">
                                            <p:txEl>
                                              <p:pRg st="12" end="1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46" dur="1000"/>
                                        <p:tgtEl>
                                          <p:spTgt spid="4">
                                            <p:txEl>
                                              <p:pRg st="13" end="1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49" dur="1000"/>
                                        <p:tgtEl>
                                          <p:spTgt spid="4">
                                            <p:txEl>
                                              <p:pRg st="14" end="14"/>
                                            </p:txEl>
                                          </p:spTgt>
                                        </p:tgtEl>
                                      </p:cBhvr>
                                    </p:animEffect>
                                  </p:childTnLst>
                                </p:cTn>
                              </p:par>
                            </p:childTnLst>
                          </p:cTn>
                        </p:par>
                        <p:par>
                          <p:cTn id="50" fill="hold">
                            <p:stCondLst>
                              <p:cond delay="1000"/>
                            </p:stCondLst>
                            <p:childTnLst>
                              <p:par>
                                <p:cTn id="51" presetID="50" presetClass="entr" presetSubtype="0" decel="10000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strVal val="#ppt_w+.3"/>
                                          </p:val>
                                        </p:tav>
                                        <p:tav tm="100000">
                                          <p:val>
                                            <p:strVal val="#ppt_w"/>
                                          </p:val>
                                        </p:tav>
                                      </p:tavLst>
                                    </p:anim>
                                    <p:anim calcmode="lin" valueType="num">
                                      <p:cBhvr>
                                        <p:cTn id="54" dur="1000" fill="hold"/>
                                        <p:tgtEl>
                                          <p:spTgt spid="5"/>
                                        </p:tgtEl>
                                        <p:attrNameLst>
                                          <p:attrName>ppt_h</p:attrName>
                                        </p:attrNameLst>
                                      </p:cBhvr>
                                      <p:tavLst>
                                        <p:tav tm="0">
                                          <p:val>
                                            <p:strVal val="#ppt_h"/>
                                          </p:val>
                                        </p:tav>
                                        <p:tav tm="100000">
                                          <p:val>
                                            <p:strVal val="#ppt_h"/>
                                          </p:val>
                                        </p:tav>
                                      </p:tavLst>
                                    </p:anim>
                                    <p:animEffect transition="in" filter="fade">
                                      <p:cBhvr>
                                        <p:cTn id="5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914400"/>
          </a:xfrm>
        </p:spPr>
        <p:txBody>
          <a:bodyPr/>
          <a:lstStyle/>
          <a:p>
            <a:pPr algn="ctr"/>
            <a:r>
              <a:rPr lang="ru-RU" dirty="0" smtClean="0">
                <a:solidFill>
                  <a:schemeClr val="bg1">
                    <a:lumMod val="95000"/>
                    <a:lumOff val="5000"/>
                  </a:schemeClr>
                </a:solidFill>
              </a:rPr>
              <a:t>Революция.</a:t>
            </a:r>
            <a:endParaRPr lang="ru-RU" dirty="0">
              <a:solidFill>
                <a:schemeClr val="bg1">
                  <a:lumMod val="95000"/>
                  <a:lumOff val="5000"/>
                </a:schemeClr>
              </a:solidFill>
            </a:endParaRPr>
          </a:p>
        </p:txBody>
      </p:sp>
      <p:sp>
        <p:nvSpPr>
          <p:cNvPr id="3" name="Содержимое 2"/>
          <p:cNvSpPr>
            <a:spLocks noGrp="1"/>
          </p:cNvSpPr>
          <p:nvPr>
            <p:ph sz="half" idx="1"/>
          </p:nvPr>
        </p:nvSpPr>
        <p:spPr/>
        <p:txBody>
          <a:bodyPr>
            <a:normAutofit fontScale="62500" lnSpcReduction="20000"/>
          </a:bodyPr>
          <a:lstStyle/>
          <a:p>
            <a:pPr>
              <a:buNone/>
            </a:pPr>
            <a:r>
              <a:rPr lang="ru-RU" dirty="0" smtClean="0">
                <a:solidFill>
                  <a:schemeClr val="bg1">
                    <a:lumMod val="95000"/>
                    <a:lumOff val="5000"/>
                  </a:schemeClr>
                </a:solidFill>
              </a:rPr>
              <a:t>В начале 191</a:t>
            </a:r>
            <a:r>
              <a:rPr lang="ru-RU" sz="2200" dirty="0" smtClean="0">
                <a:solidFill>
                  <a:schemeClr val="bg1">
                    <a:lumMod val="95000"/>
                    <a:lumOff val="5000"/>
                  </a:schemeClr>
                </a:solidFill>
              </a:rPr>
              <a:t>8 </a:t>
            </a:r>
            <a:r>
              <a:rPr lang="ru-RU" dirty="0" smtClean="0">
                <a:solidFill>
                  <a:schemeClr val="bg1">
                    <a:lumMod val="95000"/>
                    <a:lumOff val="5000"/>
                  </a:schemeClr>
                </a:solidFill>
              </a:rPr>
              <a:t>Есенин</a:t>
            </a:r>
          </a:p>
          <a:p>
            <a:pPr>
              <a:buNone/>
            </a:pPr>
            <a:r>
              <a:rPr lang="ru-RU" dirty="0" smtClean="0">
                <a:solidFill>
                  <a:schemeClr val="bg1">
                    <a:lumMod val="95000"/>
                    <a:lumOff val="5000"/>
                  </a:schemeClr>
                </a:solidFill>
              </a:rPr>
              <a:t>переезжает в Москву. С</a:t>
            </a:r>
          </a:p>
          <a:p>
            <a:pPr>
              <a:buNone/>
            </a:pPr>
            <a:r>
              <a:rPr lang="ru-RU" dirty="0" smtClean="0">
                <a:solidFill>
                  <a:schemeClr val="bg1">
                    <a:lumMod val="95000"/>
                    <a:lumOff val="5000"/>
                  </a:schemeClr>
                </a:solidFill>
              </a:rPr>
              <a:t>воодушевлением встретив</a:t>
            </a:r>
          </a:p>
          <a:p>
            <a:pPr>
              <a:buNone/>
            </a:pPr>
            <a:r>
              <a:rPr lang="ru-RU" dirty="0" smtClean="0">
                <a:solidFill>
                  <a:schemeClr val="bg1">
                    <a:lumMod val="95000"/>
                    <a:lumOff val="5000"/>
                  </a:schemeClr>
                </a:solidFill>
              </a:rPr>
              <a:t>революцию, он пишет</a:t>
            </a:r>
          </a:p>
          <a:p>
            <a:pPr>
              <a:buNone/>
            </a:pPr>
            <a:r>
              <a:rPr lang="ru-RU" dirty="0" smtClean="0">
                <a:solidFill>
                  <a:schemeClr val="bg1">
                    <a:lumMod val="95000"/>
                    <a:lumOff val="5000"/>
                  </a:schemeClr>
                </a:solidFill>
              </a:rPr>
              <a:t>несколько небольших поэм</a:t>
            </a:r>
          </a:p>
          <a:p>
            <a:pPr>
              <a:buNone/>
            </a:pPr>
            <a:r>
              <a:rPr lang="ru-RU" dirty="0" smtClean="0">
                <a:solidFill>
                  <a:schemeClr val="bg1">
                    <a:lumMod val="95000"/>
                    <a:lumOff val="5000"/>
                  </a:schemeClr>
                </a:solidFill>
              </a:rPr>
              <a:t>("Иорданская голубица",</a:t>
            </a:r>
          </a:p>
          <a:p>
            <a:pPr>
              <a:buNone/>
            </a:pPr>
            <a:r>
              <a:rPr lang="ru-RU" dirty="0" smtClean="0">
                <a:solidFill>
                  <a:schemeClr val="bg1">
                    <a:lumMod val="95000"/>
                    <a:lumOff val="5000"/>
                  </a:schemeClr>
                </a:solidFill>
              </a:rPr>
              <a:t>"</a:t>
            </a:r>
            <a:r>
              <a:rPr lang="ru-RU" dirty="0" err="1" smtClean="0">
                <a:solidFill>
                  <a:schemeClr val="bg1">
                    <a:lumMod val="95000"/>
                    <a:lumOff val="5000"/>
                  </a:schemeClr>
                </a:solidFill>
              </a:rPr>
              <a:t>Инония</a:t>
            </a:r>
            <a:r>
              <a:rPr lang="ru-RU" dirty="0" smtClean="0">
                <a:solidFill>
                  <a:schemeClr val="bg1">
                    <a:lumMod val="95000"/>
                    <a:lumOff val="5000"/>
                  </a:schemeClr>
                </a:solidFill>
              </a:rPr>
              <a:t>", "Небесный</a:t>
            </a:r>
          </a:p>
          <a:p>
            <a:pPr>
              <a:buNone/>
            </a:pPr>
            <a:r>
              <a:rPr lang="ru-RU" dirty="0" smtClean="0">
                <a:solidFill>
                  <a:schemeClr val="bg1">
                    <a:lumMod val="95000"/>
                    <a:lumOff val="5000"/>
                  </a:schemeClr>
                </a:solidFill>
              </a:rPr>
              <a:t>барабанщик", все 1918, и др.),</a:t>
            </a:r>
          </a:p>
          <a:p>
            <a:pPr>
              <a:buNone/>
            </a:pPr>
            <a:r>
              <a:rPr lang="ru-RU" dirty="0" smtClean="0">
                <a:solidFill>
                  <a:schemeClr val="bg1">
                    <a:lumMod val="95000"/>
                    <a:lumOff val="5000"/>
                  </a:schemeClr>
                </a:solidFill>
              </a:rPr>
              <a:t>проникнутых радостным</a:t>
            </a:r>
          </a:p>
          <a:p>
            <a:pPr>
              <a:buNone/>
            </a:pPr>
            <a:r>
              <a:rPr lang="ru-RU" dirty="0" smtClean="0">
                <a:solidFill>
                  <a:schemeClr val="bg1">
                    <a:lumMod val="95000"/>
                    <a:lumOff val="5000"/>
                  </a:schemeClr>
                </a:solidFill>
              </a:rPr>
              <a:t>предчувствием «преображения»</a:t>
            </a:r>
          </a:p>
          <a:p>
            <a:pPr>
              <a:buNone/>
            </a:pPr>
            <a:r>
              <a:rPr lang="ru-RU" dirty="0" smtClean="0">
                <a:solidFill>
                  <a:schemeClr val="bg1">
                    <a:lumMod val="95000"/>
                    <a:lumOff val="5000"/>
                  </a:schemeClr>
                </a:solidFill>
              </a:rPr>
              <a:t>жизни. Богоборческие</a:t>
            </a:r>
          </a:p>
          <a:p>
            <a:pPr>
              <a:buNone/>
            </a:pPr>
            <a:r>
              <a:rPr lang="ru-RU" dirty="0" smtClean="0">
                <a:solidFill>
                  <a:schemeClr val="bg1">
                    <a:lumMod val="95000"/>
                    <a:lumOff val="5000"/>
                  </a:schemeClr>
                </a:solidFill>
              </a:rPr>
              <a:t>настроения сочетаются в них с</a:t>
            </a:r>
          </a:p>
          <a:p>
            <a:pPr>
              <a:buNone/>
            </a:pPr>
            <a:r>
              <a:rPr lang="ru-RU" dirty="0" smtClean="0">
                <a:solidFill>
                  <a:schemeClr val="bg1">
                    <a:lumMod val="95000"/>
                    <a:lumOff val="5000"/>
                  </a:schemeClr>
                </a:solidFill>
              </a:rPr>
              <a:t>библейской образностью для</a:t>
            </a:r>
          </a:p>
          <a:p>
            <a:pPr>
              <a:buNone/>
            </a:pPr>
            <a:r>
              <a:rPr lang="ru-RU" dirty="0" smtClean="0">
                <a:solidFill>
                  <a:schemeClr val="bg1">
                    <a:lumMod val="95000"/>
                    <a:lumOff val="5000"/>
                  </a:schemeClr>
                </a:solidFill>
              </a:rPr>
              <a:t>обозначения масштаба и</a:t>
            </a:r>
          </a:p>
          <a:p>
            <a:pPr>
              <a:buNone/>
            </a:pPr>
            <a:r>
              <a:rPr lang="ru-RU" dirty="0" smtClean="0">
                <a:solidFill>
                  <a:schemeClr val="bg1">
                    <a:lumMod val="95000"/>
                    <a:lumOff val="5000"/>
                  </a:schemeClr>
                </a:solidFill>
              </a:rPr>
              <a:t>значимости происходящих</a:t>
            </a:r>
          </a:p>
          <a:p>
            <a:pPr>
              <a:buNone/>
            </a:pPr>
            <a:r>
              <a:rPr lang="ru-RU" dirty="0" smtClean="0">
                <a:solidFill>
                  <a:schemeClr val="bg1">
                    <a:lumMod val="95000"/>
                    <a:lumOff val="5000"/>
                  </a:schemeClr>
                </a:solidFill>
              </a:rPr>
              <a:t>Событий.</a:t>
            </a:r>
            <a:endParaRPr lang="ru-RU" dirty="0">
              <a:solidFill>
                <a:schemeClr val="bg1">
                  <a:lumMod val="95000"/>
                  <a:lumOff val="5000"/>
                </a:schemeClr>
              </a:solidFill>
            </a:endParaRPr>
          </a:p>
        </p:txBody>
      </p:sp>
      <p:pic>
        <p:nvPicPr>
          <p:cNvPr id="5" name="Содержимое 4" descr="el2-554-.jpg"/>
          <p:cNvPicPr>
            <a:picLocks noGrp="1" noChangeAspect="1"/>
          </p:cNvPicPr>
          <p:nvPr>
            <p:ph sz="half" idx="2"/>
          </p:nvPr>
        </p:nvPicPr>
        <p:blipFill>
          <a:blip r:embed="rId3" cstate="print"/>
          <a:stretch>
            <a:fillRect/>
          </a:stretch>
        </p:blipFill>
        <p:spPr>
          <a:xfrm>
            <a:off x="4572000" y="990600"/>
            <a:ext cx="3578421" cy="5212222"/>
          </a:xfrm>
          <a:prstGeom prst="rect">
            <a:avLst/>
          </a:prstGeom>
          <a:ln/>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450"/>
                            </p:stCondLst>
                            <p:childTnLst>
                              <p:par>
                                <p:cTn id="12" presetID="29"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3" end="3"/>
                                            </p:txEl>
                                          </p:spTgt>
                                        </p:tgtEl>
                                      </p:cBhvr>
                                    </p:animEffect>
                                  </p:childTnLst>
                                </p:cTn>
                              </p:par>
                              <p:par>
                                <p:cTn id="32" presetID="29"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4" end="4"/>
                                            </p:txEl>
                                          </p:spTgt>
                                        </p:tgtEl>
                                      </p:cBhvr>
                                    </p:animEffect>
                                  </p:childTnLst>
                                </p:cTn>
                              </p:par>
                              <p:par>
                                <p:cTn id="37" presetID="29"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xEl>
                                              <p:pRg st="5" end="5"/>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6" end="6"/>
                                            </p:txEl>
                                          </p:spTgt>
                                        </p:tgtEl>
                                      </p:cBhvr>
                                    </p:animEffect>
                                  </p:childTnLst>
                                </p:cTn>
                              </p:par>
                              <p:par>
                                <p:cTn id="47" presetID="29"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7" end="7"/>
                                            </p:txEl>
                                          </p:spTgt>
                                        </p:tgtEl>
                                      </p:cBhvr>
                                    </p:animEffect>
                                  </p:childTnLst>
                                </p:cTn>
                              </p:par>
                              <p:par>
                                <p:cTn id="52" presetID="29"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
                                            <p:txEl>
                                              <p:pRg st="8" end="8"/>
                                            </p:txEl>
                                          </p:spTgt>
                                        </p:tgtEl>
                                      </p:cBhvr>
                                    </p:animEffect>
                                  </p:childTnLst>
                                </p:cTn>
                              </p:par>
                              <p:par>
                                <p:cTn id="57" presetID="29"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
                                            <p:txEl>
                                              <p:pRg st="9" end="9"/>
                                            </p:txEl>
                                          </p:spTgt>
                                        </p:tgtEl>
                                      </p:cBhvr>
                                    </p:animEffect>
                                  </p:childTnLst>
                                </p:cTn>
                              </p:par>
                              <p:par>
                                <p:cTn id="62" presetID="29"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
                                            <p:txEl>
                                              <p:pRg st="10" end="10"/>
                                            </p:txEl>
                                          </p:spTgt>
                                        </p:tgtEl>
                                      </p:cBhvr>
                                    </p:animEffect>
                                  </p:childTnLst>
                                </p:cTn>
                              </p:par>
                              <p:par>
                                <p:cTn id="67" presetID="29"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p:cTn id="69"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
                                            <p:txEl>
                                              <p:pRg st="11" end="11"/>
                                            </p:txEl>
                                          </p:spTgt>
                                        </p:tgtEl>
                                      </p:cBhvr>
                                    </p:animEffect>
                                  </p:childTnLst>
                                </p:cTn>
                              </p:par>
                              <p:par>
                                <p:cTn id="72" presetID="29" presetClass="entr" presetSubtype="0"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p:cTn id="74"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
                                            <p:txEl>
                                              <p:pRg st="12" end="12"/>
                                            </p:txEl>
                                          </p:spTgt>
                                        </p:tgtEl>
                                      </p:cBhvr>
                                    </p:animEffect>
                                  </p:childTnLst>
                                </p:cTn>
                              </p:par>
                              <p:par>
                                <p:cTn id="77" presetID="29" presetClass="entr" presetSubtype="0" fill="hold" nodeType="with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
                                            <p:txEl>
                                              <p:pRg st="13" end="13"/>
                                            </p:txEl>
                                          </p:spTgt>
                                        </p:tgtEl>
                                      </p:cBhvr>
                                    </p:animEffect>
                                  </p:childTnLst>
                                </p:cTn>
                              </p:par>
                              <p:par>
                                <p:cTn id="82" presetID="29" presetClass="entr" presetSubtype="0" fill="hold" nodeType="with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 calcmode="lin" valueType="num">
                                      <p:cBhvr>
                                        <p:cTn id="84"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85" dur="1000" fill="hold"/>
                                        <p:tgtEl>
                                          <p:spTgt spid="3">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
                                            <p:txEl>
                                              <p:pRg st="14" end="14"/>
                                            </p:txEl>
                                          </p:spTgt>
                                        </p:tgtEl>
                                      </p:cBhvr>
                                    </p:animEffect>
                                  </p:childTnLst>
                                </p:cTn>
                              </p:par>
                              <p:par>
                                <p:cTn id="87" presetID="29" presetClass="entr" presetSubtype="0" fill="hold" nodeType="withEffect">
                                  <p:stCondLst>
                                    <p:cond delay="0"/>
                                  </p:stCondLst>
                                  <p:childTnLst>
                                    <p:set>
                                      <p:cBhvr>
                                        <p:cTn id="88" dur="1" fill="hold">
                                          <p:stCondLst>
                                            <p:cond delay="0"/>
                                          </p:stCondLst>
                                        </p:cTn>
                                        <p:tgtEl>
                                          <p:spTgt spid="3">
                                            <p:txEl>
                                              <p:pRg st="15" end="15"/>
                                            </p:txEl>
                                          </p:spTgt>
                                        </p:tgtEl>
                                        <p:attrNameLst>
                                          <p:attrName>style.visibility</p:attrName>
                                        </p:attrNameLst>
                                      </p:cBhvr>
                                      <p:to>
                                        <p:strVal val="visible"/>
                                      </p:to>
                                    </p:set>
                                    <p:anim calcmode="lin" valueType="num">
                                      <p:cBhvr>
                                        <p:cTn id="89"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90" dur="1000" fill="hold"/>
                                        <p:tgtEl>
                                          <p:spTgt spid="3">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91" dur="1000"/>
                                        <p:tgtEl>
                                          <p:spTgt spid="3">
                                            <p:txEl>
                                              <p:pRg st="15" end="15"/>
                                            </p:txEl>
                                          </p:spTgt>
                                        </p:tgtEl>
                                      </p:cBhvr>
                                    </p:animEffect>
                                  </p:childTnLst>
                                </p:cTn>
                              </p:par>
                            </p:childTnLst>
                          </p:cTn>
                        </p:par>
                        <p:par>
                          <p:cTn id="92" fill="hold">
                            <p:stCondLst>
                              <p:cond delay="2450"/>
                            </p:stCondLst>
                            <p:childTnLst>
                              <p:par>
                                <p:cTn id="93" presetID="15" presetClass="entr" presetSubtype="0"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1000" fill="hold"/>
                                        <p:tgtEl>
                                          <p:spTgt spid="5"/>
                                        </p:tgtEl>
                                        <p:attrNameLst>
                                          <p:attrName>ppt_w</p:attrName>
                                        </p:attrNameLst>
                                      </p:cBhvr>
                                      <p:tavLst>
                                        <p:tav tm="0">
                                          <p:val>
                                            <p:fltVal val="0"/>
                                          </p:val>
                                        </p:tav>
                                        <p:tav tm="100000">
                                          <p:val>
                                            <p:strVal val="#ppt_w"/>
                                          </p:val>
                                        </p:tav>
                                      </p:tavLst>
                                    </p:anim>
                                    <p:anim calcmode="lin" valueType="num">
                                      <p:cBhvr>
                                        <p:cTn id="96" dur="1000" fill="hold"/>
                                        <p:tgtEl>
                                          <p:spTgt spid="5"/>
                                        </p:tgtEl>
                                        <p:attrNameLst>
                                          <p:attrName>ppt_h</p:attrName>
                                        </p:attrNameLst>
                                      </p:cBhvr>
                                      <p:tavLst>
                                        <p:tav tm="0">
                                          <p:val>
                                            <p:fltVal val="0"/>
                                          </p:val>
                                        </p:tav>
                                        <p:tav tm="100000">
                                          <p:val>
                                            <p:strVal val="#ppt_h"/>
                                          </p:val>
                                        </p:tav>
                                      </p:tavLst>
                                    </p:anim>
                                    <p:anim calcmode="lin" valueType="num">
                                      <p:cBhvr>
                                        <p:cTn id="9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838200"/>
          </a:xfrm>
        </p:spPr>
        <p:txBody>
          <a:bodyPr/>
          <a:lstStyle/>
          <a:p>
            <a:pPr algn="ctr"/>
            <a:r>
              <a:rPr lang="ru-RU" dirty="0" smtClean="0">
                <a:solidFill>
                  <a:schemeClr val="bg1">
                    <a:lumMod val="95000"/>
                    <a:lumOff val="5000"/>
                  </a:schemeClr>
                </a:solidFill>
              </a:rPr>
              <a:t>Имажинизм.</a:t>
            </a:r>
            <a:endParaRPr lang="ru-RU" dirty="0">
              <a:solidFill>
                <a:schemeClr val="bg1">
                  <a:lumMod val="95000"/>
                  <a:lumOff val="5000"/>
                </a:schemeClr>
              </a:solidFill>
            </a:endParaRPr>
          </a:p>
        </p:txBody>
      </p:sp>
      <p:pic>
        <p:nvPicPr>
          <p:cNvPr id="5" name="Содержимое 4" descr="19-3.jpg"/>
          <p:cNvPicPr>
            <a:picLocks noGrp="1" noChangeAspect="1"/>
          </p:cNvPicPr>
          <p:nvPr>
            <p:ph sz="half" idx="1"/>
          </p:nvPr>
        </p:nvPicPr>
        <p:blipFill>
          <a:blip r:embed="rId3" cstate="print"/>
          <a:stretch>
            <a:fillRect/>
          </a:stretch>
        </p:blipFill>
        <p:spPr>
          <a:xfrm>
            <a:off x="842215" y="1524000"/>
            <a:ext cx="3289208" cy="4572000"/>
          </a:xfrm>
        </p:spPr>
      </p:pic>
      <p:sp>
        <p:nvSpPr>
          <p:cNvPr id="4" name="Содержимое 3"/>
          <p:cNvSpPr>
            <a:spLocks noGrp="1"/>
          </p:cNvSpPr>
          <p:nvPr>
            <p:ph sz="half" idx="2"/>
          </p:nvPr>
        </p:nvSpPr>
        <p:spPr/>
        <p:txBody>
          <a:bodyPr>
            <a:normAutofit fontScale="70000" lnSpcReduction="20000"/>
          </a:bodyPr>
          <a:lstStyle/>
          <a:p>
            <a:pPr>
              <a:buNone/>
            </a:pPr>
            <a:r>
              <a:rPr lang="ru-RU" dirty="0" smtClean="0">
                <a:solidFill>
                  <a:schemeClr val="bg1">
                    <a:lumMod val="95000"/>
                    <a:lumOff val="5000"/>
                  </a:schemeClr>
                </a:solidFill>
              </a:rPr>
              <a:t>Поиски в сфере образности</a:t>
            </a:r>
          </a:p>
          <a:p>
            <a:pPr>
              <a:buNone/>
            </a:pPr>
            <a:r>
              <a:rPr lang="ru-RU" dirty="0" smtClean="0">
                <a:solidFill>
                  <a:schemeClr val="bg1">
                    <a:lumMod val="95000"/>
                    <a:lumOff val="5000"/>
                  </a:schemeClr>
                </a:solidFill>
              </a:rPr>
              <a:t>сближают Есенина с А. Б.</a:t>
            </a:r>
          </a:p>
          <a:p>
            <a:pPr>
              <a:buNone/>
            </a:pPr>
            <a:r>
              <a:rPr lang="ru-RU" dirty="0" err="1" smtClean="0">
                <a:solidFill>
                  <a:schemeClr val="bg1">
                    <a:lumMod val="95000"/>
                    <a:lumOff val="5000"/>
                  </a:schemeClr>
                </a:solidFill>
              </a:rPr>
              <a:t>Мариенгофом</a:t>
            </a:r>
            <a:r>
              <a:rPr lang="ru-RU" dirty="0" smtClean="0">
                <a:solidFill>
                  <a:schemeClr val="bg1">
                    <a:lumMod val="95000"/>
                    <a:lumOff val="5000"/>
                  </a:schemeClr>
                </a:solidFill>
              </a:rPr>
              <a:t>, В. Г.</a:t>
            </a:r>
          </a:p>
          <a:p>
            <a:pPr>
              <a:buNone/>
            </a:pPr>
            <a:r>
              <a:rPr lang="ru-RU" dirty="0" err="1" smtClean="0">
                <a:solidFill>
                  <a:schemeClr val="bg1">
                    <a:lumMod val="95000"/>
                    <a:lumOff val="5000"/>
                  </a:schemeClr>
                </a:solidFill>
              </a:rPr>
              <a:t>Шершеневичем</a:t>
            </a:r>
            <a:r>
              <a:rPr lang="ru-RU" dirty="0" smtClean="0">
                <a:solidFill>
                  <a:schemeClr val="bg1">
                    <a:lumMod val="95000"/>
                    <a:lumOff val="5000"/>
                  </a:schemeClr>
                </a:solidFill>
              </a:rPr>
              <a:t>, Р.</a:t>
            </a:r>
          </a:p>
          <a:p>
            <a:pPr>
              <a:buNone/>
            </a:pPr>
            <a:r>
              <a:rPr lang="ru-RU" dirty="0" smtClean="0">
                <a:solidFill>
                  <a:schemeClr val="bg1">
                    <a:lumMod val="95000"/>
                    <a:lumOff val="5000"/>
                  </a:schemeClr>
                </a:solidFill>
              </a:rPr>
              <a:t>Ивневым, в начале 1919 они</a:t>
            </a:r>
          </a:p>
          <a:p>
            <a:pPr>
              <a:buNone/>
            </a:pPr>
            <a:r>
              <a:rPr lang="ru-RU" dirty="0" smtClean="0">
                <a:solidFill>
                  <a:schemeClr val="bg1">
                    <a:lumMod val="95000"/>
                    <a:lumOff val="5000"/>
                  </a:schemeClr>
                </a:solidFill>
              </a:rPr>
              <a:t>объединяются в группу</a:t>
            </a:r>
          </a:p>
          <a:p>
            <a:pPr>
              <a:buNone/>
            </a:pPr>
            <a:r>
              <a:rPr lang="ru-RU" dirty="0" smtClean="0">
                <a:solidFill>
                  <a:schemeClr val="bg1">
                    <a:lumMod val="95000"/>
                    <a:lumOff val="5000"/>
                  </a:schemeClr>
                </a:solidFill>
              </a:rPr>
              <a:t>имажинистов; Есенин</a:t>
            </a:r>
          </a:p>
          <a:p>
            <a:pPr>
              <a:buNone/>
            </a:pPr>
            <a:r>
              <a:rPr lang="ru-RU" dirty="0" smtClean="0">
                <a:solidFill>
                  <a:schemeClr val="bg1">
                    <a:lumMod val="95000"/>
                    <a:lumOff val="5000"/>
                  </a:schemeClr>
                </a:solidFill>
              </a:rPr>
              <a:t>становится завсегдатаем</a:t>
            </a:r>
          </a:p>
          <a:p>
            <a:pPr>
              <a:buNone/>
            </a:pPr>
            <a:r>
              <a:rPr lang="ru-RU" dirty="0" smtClean="0">
                <a:solidFill>
                  <a:schemeClr val="bg1">
                    <a:lumMod val="95000"/>
                    <a:lumOff val="5000"/>
                  </a:schemeClr>
                </a:solidFill>
              </a:rPr>
              <a:t>"Стойла Пегаса" литературного</a:t>
            </a:r>
          </a:p>
          <a:p>
            <a:pPr>
              <a:buNone/>
            </a:pPr>
            <a:r>
              <a:rPr lang="ru-RU" dirty="0" smtClean="0">
                <a:solidFill>
                  <a:schemeClr val="bg1">
                    <a:lumMod val="95000"/>
                    <a:lumOff val="5000"/>
                  </a:schemeClr>
                </a:solidFill>
              </a:rPr>
              <a:t>кафе имажинистов у </a:t>
            </a:r>
            <a:r>
              <a:rPr lang="ru-RU" dirty="0" err="1" smtClean="0">
                <a:solidFill>
                  <a:schemeClr val="bg1">
                    <a:lumMod val="95000"/>
                    <a:lumOff val="5000"/>
                  </a:schemeClr>
                </a:solidFill>
              </a:rPr>
              <a:t>Никитских</a:t>
            </a:r>
            <a:endParaRPr lang="ru-RU" dirty="0" smtClean="0">
              <a:solidFill>
                <a:schemeClr val="bg1">
                  <a:lumMod val="95000"/>
                  <a:lumOff val="5000"/>
                </a:schemeClr>
              </a:solidFill>
            </a:endParaRPr>
          </a:p>
          <a:p>
            <a:pPr>
              <a:buNone/>
            </a:pPr>
            <a:r>
              <a:rPr lang="ru-RU" dirty="0" smtClean="0">
                <a:solidFill>
                  <a:schemeClr val="bg1">
                    <a:lumMod val="95000"/>
                    <a:lumOff val="5000"/>
                  </a:schemeClr>
                </a:solidFill>
              </a:rPr>
              <a:t>ворот в Москве. Однако поэт</a:t>
            </a:r>
          </a:p>
          <a:p>
            <a:pPr>
              <a:buNone/>
            </a:pPr>
            <a:r>
              <a:rPr lang="ru-RU" dirty="0" smtClean="0">
                <a:solidFill>
                  <a:schemeClr val="bg1">
                    <a:lumMod val="95000"/>
                    <a:lumOff val="5000"/>
                  </a:schemeClr>
                </a:solidFill>
              </a:rPr>
              <a:t>лишь отчасти разделял их</a:t>
            </a:r>
          </a:p>
          <a:p>
            <a:pPr>
              <a:buNone/>
            </a:pPr>
            <a:r>
              <a:rPr lang="ru-RU" dirty="0" smtClean="0">
                <a:solidFill>
                  <a:schemeClr val="bg1">
                    <a:lumMod val="95000"/>
                    <a:lumOff val="5000"/>
                  </a:schemeClr>
                </a:solidFill>
              </a:rPr>
              <a:t>платформу стремление</a:t>
            </a:r>
          </a:p>
          <a:p>
            <a:pPr>
              <a:buNone/>
            </a:pPr>
            <a:r>
              <a:rPr lang="ru-RU" dirty="0" smtClean="0">
                <a:solidFill>
                  <a:schemeClr val="bg1">
                    <a:lumMod val="95000"/>
                    <a:lumOff val="5000"/>
                  </a:schemeClr>
                </a:solidFill>
              </a:rPr>
              <a:t>очистить форму от "пыли</a:t>
            </a:r>
          </a:p>
          <a:p>
            <a:pPr>
              <a:buNone/>
            </a:pPr>
            <a:r>
              <a:rPr lang="ru-RU" dirty="0" smtClean="0">
                <a:solidFill>
                  <a:schemeClr val="bg1">
                    <a:lumMod val="95000"/>
                    <a:lumOff val="5000"/>
                  </a:schemeClr>
                </a:solidFill>
              </a:rPr>
              <a:t>содержания".</a:t>
            </a:r>
            <a:endParaRPr lang="ru-RU"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par>
                                <p:cTn id="9" presetID="52"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Scale>
                                      <p:cBhvr>
                                        <p:cTn id="1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xEl>
                                              <p:pRg st="0" end="0"/>
                                            </p:txEl>
                                          </p:spTgt>
                                        </p:tgtEl>
                                        <p:attrNameLst>
                                          <p:attrName>ppt_x</p:attrName>
                                          <p:attrName>ppt_y</p:attrName>
                                        </p:attrNameLst>
                                      </p:cBhvr>
                                    </p:animMotion>
                                    <p:animEffect transition="in" filter="fade">
                                      <p:cBhvr>
                                        <p:cTn id="13" dur="1000"/>
                                        <p:tgtEl>
                                          <p:spTgt spid="4">
                                            <p:txEl>
                                              <p:pRg st="0" end="0"/>
                                            </p:txEl>
                                          </p:spTgt>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Scale>
                                      <p:cBhvr>
                                        <p:cTn id="16"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xEl>
                                              <p:pRg st="1" end="1"/>
                                            </p:txEl>
                                          </p:spTgt>
                                        </p:tgtEl>
                                        <p:attrNameLst>
                                          <p:attrName>ppt_x</p:attrName>
                                          <p:attrName>ppt_y</p:attrName>
                                        </p:attrNameLst>
                                      </p:cBhvr>
                                    </p:animMotion>
                                    <p:animEffect transition="in" filter="fade">
                                      <p:cBhvr>
                                        <p:cTn id="18" dur="1000"/>
                                        <p:tgtEl>
                                          <p:spTgt spid="4">
                                            <p:txEl>
                                              <p:pRg st="1" end="1"/>
                                            </p:txEl>
                                          </p:spTgt>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Scale>
                                      <p:cBhvr>
                                        <p:cTn id="21"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2" end="2"/>
                                            </p:txEl>
                                          </p:spTgt>
                                        </p:tgtEl>
                                        <p:attrNameLst>
                                          <p:attrName>ppt_x</p:attrName>
                                          <p:attrName>ppt_y</p:attrName>
                                        </p:attrNameLst>
                                      </p:cBhvr>
                                    </p:animMotion>
                                    <p:animEffect transition="in" filter="fade">
                                      <p:cBhvr>
                                        <p:cTn id="23" dur="1000"/>
                                        <p:tgtEl>
                                          <p:spTgt spid="4">
                                            <p:txEl>
                                              <p:pRg st="2" end="2"/>
                                            </p:txEl>
                                          </p:spTgt>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Scale>
                                      <p:cBhvr>
                                        <p:cTn id="26"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xEl>
                                              <p:pRg st="3" end="3"/>
                                            </p:txEl>
                                          </p:spTgt>
                                        </p:tgtEl>
                                        <p:attrNameLst>
                                          <p:attrName>ppt_x</p:attrName>
                                          <p:attrName>ppt_y</p:attrName>
                                        </p:attrNameLst>
                                      </p:cBhvr>
                                    </p:animMotion>
                                    <p:animEffect transition="in" filter="fade">
                                      <p:cBhvr>
                                        <p:cTn id="28" dur="1000"/>
                                        <p:tgtEl>
                                          <p:spTgt spid="4">
                                            <p:txEl>
                                              <p:pRg st="3" end="3"/>
                                            </p:txEl>
                                          </p:spTgt>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Scale>
                                      <p:cBhvr>
                                        <p:cTn id="31"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
                                            <p:txEl>
                                              <p:pRg st="4" end="4"/>
                                            </p:txEl>
                                          </p:spTgt>
                                        </p:tgtEl>
                                        <p:attrNameLst>
                                          <p:attrName>ppt_x</p:attrName>
                                          <p:attrName>ppt_y</p:attrName>
                                        </p:attrNameLst>
                                      </p:cBhvr>
                                    </p:animMotion>
                                    <p:animEffect transition="in" filter="fade">
                                      <p:cBhvr>
                                        <p:cTn id="33" dur="1000"/>
                                        <p:tgtEl>
                                          <p:spTgt spid="4">
                                            <p:txEl>
                                              <p:pRg st="4" end="4"/>
                                            </p:txEl>
                                          </p:spTgt>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Scale>
                                      <p:cBhvr>
                                        <p:cTn id="36"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
                                            <p:txEl>
                                              <p:pRg st="5" end="5"/>
                                            </p:txEl>
                                          </p:spTgt>
                                        </p:tgtEl>
                                        <p:attrNameLst>
                                          <p:attrName>ppt_x</p:attrName>
                                          <p:attrName>ppt_y</p:attrName>
                                        </p:attrNameLst>
                                      </p:cBhvr>
                                    </p:animMotion>
                                    <p:animEffect transition="in" filter="fade">
                                      <p:cBhvr>
                                        <p:cTn id="38" dur="1000"/>
                                        <p:tgtEl>
                                          <p:spTgt spid="4">
                                            <p:txEl>
                                              <p:pRg st="5" end="5"/>
                                            </p:txEl>
                                          </p:spTgt>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Scale>
                                      <p:cBhvr>
                                        <p:cTn id="41"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4">
                                            <p:txEl>
                                              <p:pRg st="6" end="6"/>
                                            </p:txEl>
                                          </p:spTgt>
                                        </p:tgtEl>
                                        <p:attrNameLst>
                                          <p:attrName>ppt_x</p:attrName>
                                          <p:attrName>ppt_y</p:attrName>
                                        </p:attrNameLst>
                                      </p:cBhvr>
                                    </p:animMotion>
                                    <p:animEffect transition="in" filter="fade">
                                      <p:cBhvr>
                                        <p:cTn id="43" dur="1000"/>
                                        <p:tgtEl>
                                          <p:spTgt spid="4">
                                            <p:txEl>
                                              <p:pRg st="6" end="6"/>
                                            </p:tx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Scale>
                                      <p:cBhvr>
                                        <p:cTn id="46"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
                                            <p:txEl>
                                              <p:pRg st="7" end="7"/>
                                            </p:txEl>
                                          </p:spTgt>
                                        </p:tgtEl>
                                        <p:attrNameLst>
                                          <p:attrName>ppt_x</p:attrName>
                                          <p:attrName>ppt_y</p:attrName>
                                        </p:attrNameLst>
                                      </p:cBhvr>
                                    </p:animMotion>
                                    <p:animEffect transition="in" filter="fade">
                                      <p:cBhvr>
                                        <p:cTn id="48" dur="1000"/>
                                        <p:tgtEl>
                                          <p:spTgt spid="4">
                                            <p:txEl>
                                              <p:pRg st="7" end="7"/>
                                            </p:tx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Scale>
                                      <p:cBhvr>
                                        <p:cTn id="51" dur="1000" decel="50000" fill="hold">
                                          <p:stCondLst>
                                            <p:cond delay="0"/>
                                          </p:stCondLst>
                                        </p:cTn>
                                        <p:tgtEl>
                                          <p:spTgt spid="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4">
                                            <p:txEl>
                                              <p:pRg st="8" end="8"/>
                                            </p:txEl>
                                          </p:spTgt>
                                        </p:tgtEl>
                                        <p:attrNameLst>
                                          <p:attrName>ppt_x</p:attrName>
                                          <p:attrName>ppt_y</p:attrName>
                                        </p:attrNameLst>
                                      </p:cBhvr>
                                    </p:animMotion>
                                    <p:animEffect transition="in" filter="fade">
                                      <p:cBhvr>
                                        <p:cTn id="53" dur="1000"/>
                                        <p:tgtEl>
                                          <p:spTgt spid="4">
                                            <p:txEl>
                                              <p:pRg st="8" end="8"/>
                                            </p:txEl>
                                          </p:spTgt>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Scale>
                                      <p:cBhvr>
                                        <p:cTn id="56" dur="1000" decel="50000" fill="hold">
                                          <p:stCondLst>
                                            <p:cond delay="0"/>
                                          </p:stCondLst>
                                        </p:cTn>
                                        <p:tgtEl>
                                          <p:spTgt spid="4">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4">
                                            <p:txEl>
                                              <p:pRg st="9" end="9"/>
                                            </p:txEl>
                                          </p:spTgt>
                                        </p:tgtEl>
                                        <p:attrNameLst>
                                          <p:attrName>ppt_x</p:attrName>
                                          <p:attrName>ppt_y</p:attrName>
                                        </p:attrNameLst>
                                      </p:cBhvr>
                                    </p:animMotion>
                                    <p:animEffect transition="in" filter="fade">
                                      <p:cBhvr>
                                        <p:cTn id="58" dur="1000"/>
                                        <p:tgtEl>
                                          <p:spTgt spid="4">
                                            <p:txEl>
                                              <p:pRg st="9" end="9"/>
                                            </p:txEl>
                                          </p:spTgt>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Scale>
                                      <p:cBhvr>
                                        <p:cTn id="61" dur="1000" decel="50000" fill="hold">
                                          <p:stCondLst>
                                            <p:cond delay="0"/>
                                          </p:stCondLst>
                                        </p:cTn>
                                        <p:tgtEl>
                                          <p:spTgt spid="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4">
                                            <p:txEl>
                                              <p:pRg st="10" end="10"/>
                                            </p:txEl>
                                          </p:spTgt>
                                        </p:tgtEl>
                                        <p:attrNameLst>
                                          <p:attrName>ppt_x</p:attrName>
                                          <p:attrName>ppt_y</p:attrName>
                                        </p:attrNameLst>
                                      </p:cBhvr>
                                    </p:animMotion>
                                    <p:animEffect transition="in" filter="fade">
                                      <p:cBhvr>
                                        <p:cTn id="63" dur="1000"/>
                                        <p:tgtEl>
                                          <p:spTgt spid="4">
                                            <p:txEl>
                                              <p:pRg st="10" end="10"/>
                                            </p:txEl>
                                          </p:spTgt>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4">
                                            <p:txEl>
                                              <p:pRg st="11" end="11"/>
                                            </p:txEl>
                                          </p:spTgt>
                                        </p:tgtEl>
                                        <p:attrNameLst>
                                          <p:attrName>style.visibility</p:attrName>
                                        </p:attrNameLst>
                                      </p:cBhvr>
                                      <p:to>
                                        <p:strVal val="visible"/>
                                      </p:to>
                                    </p:set>
                                    <p:animScale>
                                      <p:cBhvr>
                                        <p:cTn id="66" dur="1000" decel="50000" fill="hold">
                                          <p:stCondLst>
                                            <p:cond delay="0"/>
                                          </p:stCondLst>
                                        </p:cTn>
                                        <p:tgtEl>
                                          <p:spTgt spid="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
                                            <p:txEl>
                                              <p:pRg st="11" end="11"/>
                                            </p:txEl>
                                          </p:spTgt>
                                        </p:tgtEl>
                                        <p:attrNameLst>
                                          <p:attrName>ppt_x</p:attrName>
                                          <p:attrName>ppt_y</p:attrName>
                                        </p:attrNameLst>
                                      </p:cBhvr>
                                    </p:animMotion>
                                    <p:animEffect transition="in" filter="fade">
                                      <p:cBhvr>
                                        <p:cTn id="68" dur="1000"/>
                                        <p:tgtEl>
                                          <p:spTgt spid="4">
                                            <p:txEl>
                                              <p:pRg st="11" end="11"/>
                                            </p:txEl>
                                          </p:spTgt>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animScale>
                                      <p:cBhvr>
                                        <p:cTn id="71" dur="1000" decel="50000" fill="hold">
                                          <p:stCondLst>
                                            <p:cond delay="0"/>
                                          </p:stCondLst>
                                        </p:cTn>
                                        <p:tgtEl>
                                          <p:spTgt spid="4">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4">
                                            <p:txEl>
                                              <p:pRg st="12" end="12"/>
                                            </p:txEl>
                                          </p:spTgt>
                                        </p:tgtEl>
                                        <p:attrNameLst>
                                          <p:attrName>ppt_x</p:attrName>
                                          <p:attrName>ppt_y</p:attrName>
                                        </p:attrNameLst>
                                      </p:cBhvr>
                                    </p:animMotion>
                                    <p:animEffect transition="in" filter="fade">
                                      <p:cBhvr>
                                        <p:cTn id="73" dur="1000"/>
                                        <p:tgtEl>
                                          <p:spTgt spid="4">
                                            <p:txEl>
                                              <p:pRg st="12" end="12"/>
                                            </p:txEl>
                                          </p:spTgt>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4">
                                            <p:txEl>
                                              <p:pRg st="13" end="13"/>
                                            </p:txEl>
                                          </p:spTgt>
                                        </p:tgtEl>
                                        <p:attrNameLst>
                                          <p:attrName>style.visibility</p:attrName>
                                        </p:attrNameLst>
                                      </p:cBhvr>
                                      <p:to>
                                        <p:strVal val="visible"/>
                                      </p:to>
                                    </p:set>
                                    <p:animScale>
                                      <p:cBhvr>
                                        <p:cTn id="76" dur="1000" decel="50000" fill="hold">
                                          <p:stCondLst>
                                            <p:cond delay="0"/>
                                          </p:stCondLst>
                                        </p:cTn>
                                        <p:tgtEl>
                                          <p:spTgt spid="4">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4">
                                            <p:txEl>
                                              <p:pRg st="13" end="13"/>
                                            </p:txEl>
                                          </p:spTgt>
                                        </p:tgtEl>
                                        <p:attrNameLst>
                                          <p:attrName>ppt_x</p:attrName>
                                          <p:attrName>ppt_y</p:attrName>
                                        </p:attrNameLst>
                                      </p:cBhvr>
                                    </p:animMotion>
                                    <p:animEffect transition="in" filter="fade">
                                      <p:cBhvr>
                                        <p:cTn id="78" dur="1000"/>
                                        <p:tgtEl>
                                          <p:spTgt spid="4">
                                            <p:txEl>
                                              <p:pRg st="13" end="13"/>
                                            </p:txEl>
                                          </p:spTgt>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4">
                                            <p:txEl>
                                              <p:pRg st="14" end="14"/>
                                            </p:txEl>
                                          </p:spTgt>
                                        </p:tgtEl>
                                        <p:attrNameLst>
                                          <p:attrName>style.visibility</p:attrName>
                                        </p:attrNameLst>
                                      </p:cBhvr>
                                      <p:to>
                                        <p:strVal val="visible"/>
                                      </p:to>
                                    </p:set>
                                    <p:animScale>
                                      <p:cBhvr>
                                        <p:cTn id="81" dur="1000" decel="50000" fill="hold">
                                          <p:stCondLst>
                                            <p:cond delay="0"/>
                                          </p:stCondLst>
                                        </p:cTn>
                                        <p:tgtEl>
                                          <p:spTgt spid="4">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4">
                                            <p:txEl>
                                              <p:pRg st="14" end="14"/>
                                            </p:txEl>
                                          </p:spTgt>
                                        </p:tgtEl>
                                        <p:attrNameLst>
                                          <p:attrName>ppt_x</p:attrName>
                                          <p:attrName>ppt_y</p:attrName>
                                        </p:attrNameLst>
                                      </p:cBhvr>
                                    </p:animMotion>
                                    <p:animEffect transition="in" filter="fade">
                                      <p:cBhvr>
                                        <p:cTn id="83" dur="1000"/>
                                        <p:tgtEl>
                                          <p:spTgt spid="4">
                                            <p:txEl>
                                              <p:pRg st="14" end="14"/>
                                            </p:txEl>
                                          </p:spTgt>
                                        </p:tgtEl>
                                      </p:cBhvr>
                                    </p:animEffect>
                                  </p:childTnLst>
                                </p:cTn>
                              </p:par>
                            </p:childTnLst>
                          </p:cTn>
                        </p:par>
                        <p:par>
                          <p:cTn id="84" fill="hold">
                            <p:stCondLst>
                              <p:cond delay="1000"/>
                            </p:stCondLst>
                            <p:childTnLst>
                              <p:par>
                                <p:cTn id="85" presetID="15"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1000" fill="hold"/>
                                        <p:tgtEl>
                                          <p:spTgt spid="5"/>
                                        </p:tgtEl>
                                        <p:attrNameLst>
                                          <p:attrName>ppt_w</p:attrName>
                                        </p:attrNameLst>
                                      </p:cBhvr>
                                      <p:tavLst>
                                        <p:tav tm="0">
                                          <p:val>
                                            <p:fltVal val="0"/>
                                          </p:val>
                                        </p:tav>
                                        <p:tav tm="100000">
                                          <p:val>
                                            <p:strVal val="#ppt_w"/>
                                          </p:val>
                                        </p:tav>
                                      </p:tavLst>
                                    </p:anim>
                                    <p:anim calcmode="lin" valueType="num">
                                      <p:cBhvr>
                                        <p:cTn id="88" dur="1000" fill="hold"/>
                                        <p:tgtEl>
                                          <p:spTgt spid="5"/>
                                        </p:tgtEl>
                                        <p:attrNameLst>
                                          <p:attrName>ppt_h</p:attrName>
                                        </p:attrNameLst>
                                      </p:cBhvr>
                                      <p:tavLst>
                                        <p:tav tm="0">
                                          <p:val>
                                            <p:fltVal val="0"/>
                                          </p:val>
                                        </p:tav>
                                        <p:tav tm="100000">
                                          <p:val>
                                            <p:strVal val="#ppt_h"/>
                                          </p:val>
                                        </p:tav>
                                      </p:tavLst>
                                    </p:anim>
                                    <p:anim calcmode="lin" valueType="num">
                                      <p:cBhvr>
                                        <p:cTn id="8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838200"/>
          </a:xfrm>
        </p:spPr>
        <p:txBody>
          <a:bodyPr>
            <a:normAutofit/>
          </a:bodyPr>
          <a:lstStyle/>
          <a:p>
            <a:pPr algn="ctr"/>
            <a:r>
              <a:rPr lang="ru-RU" dirty="0" smtClean="0">
                <a:solidFill>
                  <a:schemeClr val="bg1">
                    <a:lumMod val="95000"/>
                    <a:lumOff val="5000"/>
                  </a:schemeClr>
                </a:solidFill>
              </a:rPr>
              <a:t>"Москва кабацкая".</a:t>
            </a:r>
            <a:endParaRPr lang="ru-RU" dirty="0">
              <a:solidFill>
                <a:schemeClr val="bg1">
                  <a:lumMod val="95000"/>
                  <a:lumOff val="5000"/>
                </a:schemeClr>
              </a:solidFill>
            </a:endParaRPr>
          </a:p>
        </p:txBody>
      </p:sp>
      <p:sp>
        <p:nvSpPr>
          <p:cNvPr id="3" name="Содержимое 2"/>
          <p:cNvSpPr>
            <a:spLocks noGrp="1"/>
          </p:cNvSpPr>
          <p:nvPr>
            <p:ph sz="half" idx="1"/>
          </p:nvPr>
        </p:nvSpPr>
        <p:spPr/>
        <p:txBody>
          <a:bodyPr>
            <a:normAutofit fontScale="62500" lnSpcReduction="20000"/>
          </a:bodyPr>
          <a:lstStyle/>
          <a:p>
            <a:pPr>
              <a:buNone/>
            </a:pPr>
            <a:r>
              <a:rPr lang="ru-RU" dirty="0" smtClean="0">
                <a:solidFill>
                  <a:schemeClr val="bg1">
                    <a:lumMod val="95000"/>
                    <a:lumOff val="5000"/>
                  </a:schemeClr>
                </a:solidFill>
              </a:rPr>
              <a:t>В начале 1920-х гг. в стихах</a:t>
            </a:r>
          </a:p>
          <a:p>
            <a:pPr>
              <a:buNone/>
            </a:pPr>
            <a:r>
              <a:rPr lang="ru-RU" dirty="0" smtClean="0">
                <a:solidFill>
                  <a:schemeClr val="bg1">
                    <a:lumMod val="95000"/>
                    <a:lumOff val="5000"/>
                  </a:schemeClr>
                </a:solidFill>
              </a:rPr>
              <a:t>Есенина появляются мотивы</a:t>
            </a:r>
          </a:p>
          <a:p>
            <a:pPr>
              <a:buNone/>
            </a:pPr>
            <a:r>
              <a:rPr lang="ru-RU" dirty="0" smtClean="0">
                <a:solidFill>
                  <a:schemeClr val="bg1">
                    <a:lumMod val="95000"/>
                    <a:lumOff val="5000"/>
                  </a:schemeClr>
                </a:solidFill>
              </a:rPr>
              <a:t>"развороченного бурей быта" (в</a:t>
            </a:r>
          </a:p>
          <a:p>
            <a:pPr>
              <a:buNone/>
            </a:pPr>
            <a:r>
              <a:rPr lang="ru-RU" dirty="0" smtClean="0">
                <a:solidFill>
                  <a:schemeClr val="bg1">
                    <a:lumMod val="95000"/>
                    <a:lumOff val="5000"/>
                  </a:schemeClr>
                </a:solidFill>
              </a:rPr>
              <a:t>1920 распался длившийся</a:t>
            </a:r>
          </a:p>
          <a:p>
            <a:pPr>
              <a:buNone/>
            </a:pPr>
            <a:r>
              <a:rPr lang="ru-RU" dirty="0" smtClean="0">
                <a:solidFill>
                  <a:schemeClr val="bg1">
                    <a:lumMod val="95000"/>
                    <a:lumOff val="5000"/>
                  </a:schemeClr>
                </a:solidFill>
              </a:rPr>
              <a:t>около трех лет брак с З. Н.</a:t>
            </a:r>
          </a:p>
          <a:p>
            <a:pPr>
              <a:buNone/>
            </a:pPr>
            <a:r>
              <a:rPr lang="ru-RU" dirty="0" err="1" smtClean="0">
                <a:solidFill>
                  <a:schemeClr val="bg1">
                    <a:lumMod val="95000"/>
                    <a:lumOff val="5000"/>
                  </a:schemeClr>
                </a:solidFill>
              </a:rPr>
              <a:t>Райх</a:t>
            </a:r>
            <a:r>
              <a:rPr lang="ru-RU" dirty="0" smtClean="0">
                <a:solidFill>
                  <a:schemeClr val="bg1">
                    <a:lumMod val="95000"/>
                    <a:lumOff val="5000"/>
                  </a:schemeClr>
                </a:solidFill>
              </a:rPr>
              <a:t>), пьяной удали,</a:t>
            </a:r>
          </a:p>
          <a:p>
            <a:pPr>
              <a:buNone/>
            </a:pPr>
            <a:r>
              <a:rPr lang="ru-RU" dirty="0" smtClean="0">
                <a:solidFill>
                  <a:schemeClr val="bg1">
                    <a:lumMod val="95000"/>
                    <a:lumOff val="5000"/>
                  </a:schemeClr>
                </a:solidFill>
              </a:rPr>
              <a:t>сменяющейся надрывной</a:t>
            </a:r>
          </a:p>
          <a:p>
            <a:pPr>
              <a:buNone/>
            </a:pPr>
            <a:r>
              <a:rPr lang="ru-RU" dirty="0" smtClean="0">
                <a:solidFill>
                  <a:schemeClr val="bg1">
                    <a:lumMod val="95000"/>
                    <a:lumOff val="5000"/>
                  </a:schemeClr>
                </a:solidFill>
              </a:rPr>
              <a:t>тоской. Поэт предстает</a:t>
            </a:r>
          </a:p>
          <a:p>
            <a:pPr>
              <a:buNone/>
            </a:pPr>
            <a:r>
              <a:rPr lang="ru-RU" dirty="0" smtClean="0">
                <a:solidFill>
                  <a:schemeClr val="bg1">
                    <a:lumMod val="95000"/>
                    <a:lumOff val="5000"/>
                  </a:schemeClr>
                </a:solidFill>
              </a:rPr>
              <a:t>хулиганом, скандалистом,</a:t>
            </a:r>
          </a:p>
          <a:p>
            <a:pPr>
              <a:buNone/>
            </a:pPr>
            <a:r>
              <a:rPr lang="ru-RU" dirty="0" smtClean="0">
                <a:solidFill>
                  <a:schemeClr val="bg1">
                    <a:lumMod val="95000"/>
                    <a:lumOff val="5000"/>
                  </a:schemeClr>
                </a:solidFill>
              </a:rPr>
              <a:t>пропойцей с окровавленной</a:t>
            </a:r>
          </a:p>
          <a:p>
            <a:pPr>
              <a:buNone/>
            </a:pPr>
            <a:r>
              <a:rPr lang="ru-RU" dirty="0" smtClean="0">
                <a:solidFill>
                  <a:schemeClr val="bg1">
                    <a:lumMod val="95000"/>
                    <a:lumOff val="5000"/>
                  </a:schemeClr>
                </a:solidFill>
              </a:rPr>
              <a:t>душой, ковыляющим "из</a:t>
            </a:r>
          </a:p>
          <a:p>
            <a:pPr>
              <a:buNone/>
            </a:pPr>
            <a:r>
              <a:rPr lang="ru-RU" dirty="0" smtClean="0">
                <a:solidFill>
                  <a:schemeClr val="bg1">
                    <a:lumMod val="95000"/>
                    <a:lumOff val="5000"/>
                  </a:schemeClr>
                </a:solidFill>
              </a:rPr>
              <a:t>притона в притон", где его</a:t>
            </a:r>
          </a:p>
          <a:p>
            <a:pPr>
              <a:buNone/>
            </a:pPr>
            <a:r>
              <a:rPr lang="ru-RU" dirty="0" smtClean="0">
                <a:solidFill>
                  <a:schemeClr val="bg1">
                    <a:lumMod val="95000"/>
                    <a:lumOff val="5000"/>
                  </a:schemeClr>
                </a:solidFill>
              </a:rPr>
              <a:t>окружает "чужой и хохочущий</a:t>
            </a:r>
          </a:p>
          <a:p>
            <a:pPr>
              <a:buNone/>
            </a:pPr>
            <a:r>
              <a:rPr lang="ru-RU" dirty="0" smtClean="0">
                <a:solidFill>
                  <a:schemeClr val="bg1">
                    <a:lumMod val="95000"/>
                    <a:lumOff val="5000"/>
                  </a:schemeClr>
                </a:solidFill>
              </a:rPr>
              <a:t>сброд" (сборники "Исповедь</a:t>
            </a:r>
          </a:p>
          <a:p>
            <a:pPr>
              <a:buNone/>
            </a:pPr>
            <a:r>
              <a:rPr lang="ru-RU" dirty="0" smtClean="0">
                <a:solidFill>
                  <a:schemeClr val="bg1">
                    <a:lumMod val="95000"/>
                    <a:lumOff val="5000"/>
                  </a:schemeClr>
                </a:solidFill>
              </a:rPr>
              <a:t>хулигана", 1921; "Москва</a:t>
            </a:r>
          </a:p>
          <a:p>
            <a:pPr>
              <a:buNone/>
            </a:pPr>
            <a:r>
              <a:rPr lang="ru-RU" dirty="0" smtClean="0">
                <a:solidFill>
                  <a:schemeClr val="bg1">
                    <a:lumMod val="95000"/>
                    <a:lumOff val="5000"/>
                  </a:schemeClr>
                </a:solidFill>
              </a:rPr>
              <a:t>кабацкая", 1924).</a:t>
            </a:r>
            <a:endParaRPr lang="ru-RU" dirty="0">
              <a:solidFill>
                <a:schemeClr val="bg1">
                  <a:lumMod val="95000"/>
                  <a:lumOff val="5000"/>
                </a:schemeClr>
              </a:solidFill>
            </a:endParaRPr>
          </a:p>
        </p:txBody>
      </p:sp>
      <p:pic>
        <p:nvPicPr>
          <p:cNvPr id="5" name="Содержимое 4" descr="Kabackaja.jpg"/>
          <p:cNvPicPr>
            <a:picLocks noGrp="1" noChangeAspect="1"/>
          </p:cNvPicPr>
          <p:nvPr>
            <p:ph sz="half" idx="2"/>
          </p:nvPr>
        </p:nvPicPr>
        <p:blipFill>
          <a:blip r:embed="rId3" cstate="print"/>
          <a:stretch>
            <a:fillRect/>
          </a:stretch>
        </p:blipFill>
        <p:spPr>
          <a:xfrm>
            <a:off x="4724400" y="1371600"/>
            <a:ext cx="3429000" cy="4426527"/>
          </a:xfrm>
          <a:prstGeom prst="rect">
            <a:avLst/>
          </a:prstGeom>
          <a:ln/>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800"/>
                            </p:stCondLst>
                            <p:childTnLst>
                              <p:par>
                                <p:cTn id="12" presetID="29"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3" end="3"/>
                                            </p:txEl>
                                          </p:spTgt>
                                        </p:tgtEl>
                                      </p:cBhvr>
                                    </p:animEffect>
                                  </p:childTnLst>
                                </p:cTn>
                              </p:par>
                              <p:par>
                                <p:cTn id="32" presetID="29"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4" end="4"/>
                                            </p:txEl>
                                          </p:spTgt>
                                        </p:tgtEl>
                                      </p:cBhvr>
                                    </p:animEffect>
                                  </p:childTnLst>
                                </p:cTn>
                              </p:par>
                              <p:par>
                                <p:cTn id="37" presetID="29"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xEl>
                                              <p:pRg st="5" end="5"/>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6" end="6"/>
                                            </p:txEl>
                                          </p:spTgt>
                                        </p:tgtEl>
                                      </p:cBhvr>
                                    </p:animEffect>
                                  </p:childTnLst>
                                </p:cTn>
                              </p:par>
                              <p:par>
                                <p:cTn id="47" presetID="29"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7" end="7"/>
                                            </p:txEl>
                                          </p:spTgt>
                                        </p:tgtEl>
                                      </p:cBhvr>
                                    </p:animEffect>
                                  </p:childTnLst>
                                </p:cTn>
                              </p:par>
                              <p:par>
                                <p:cTn id="52" presetID="29"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
                                            <p:txEl>
                                              <p:pRg st="8" end="8"/>
                                            </p:txEl>
                                          </p:spTgt>
                                        </p:tgtEl>
                                      </p:cBhvr>
                                    </p:animEffect>
                                  </p:childTnLst>
                                </p:cTn>
                              </p:par>
                              <p:par>
                                <p:cTn id="57" presetID="29"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
                                            <p:txEl>
                                              <p:pRg st="9" end="9"/>
                                            </p:txEl>
                                          </p:spTgt>
                                        </p:tgtEl>
                                      </p:cBhvr>
                                    </p:animEffect>
                                  </p:childTnLst>
                                </p:cTn>
                              </p:par>
                              <p:par>
                                <p:cTn id="62" presetID="29"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
                                            <p:txEl>
                                              <p:pRg st="10" end="10"/>
                                            </p:txEl>
                                          </p:spTgt>
                                        </p:tgtEl>
                                      </p:cBhvr>
                                    </p:animEffect>
                                  </p:childTnLst>
                                </p:cTn>
                              </p:par>
                              <p:par>
                                <p:cTn id="67" presetID="29"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p:cTn id="69"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
                                            <p:txEl>
                                              <p:pRg st="11" end="11"/>
                                            </p:txEl>
                                          </p:spTgt>
                                        </p:tgtEl>
                                      </p:cBhvr>
                                    </p:animEffect>
                                  </p:childTnLst>
                                </p:cTn>
                              </p:par>
                              <p:par>
                                <p:cTn id="72" presetID="29" presetClass="entr" presetSubtype="0"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p:cTn id="74"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
                                            <p:txEl>
                                              <p:pRg st="12" end="12"/>
                                            </p:txEl>
                                          </p:spTgt>
                                        </p:tgtEl>
                                      </p:cBhvr>
                                    </p:animEffect>
                                  </p:childTnLst>
                                </p:cTn>
                              </p:par>
                              <p:par>
                                <p:cTn id="77" presetID="29" presetClass="entr" presetSubtype="0" fill="hold" nodeType="with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
                                            <p:txEl>
                                              <p:pRg st="13" end="13"/>
                                            </p:txEl>
                                          </p:spTgt>
                                        </p:tgtEl>
                                      </p:cBhvr>
                                    </p:animEffect>
                                  </p:childTnLst>
                                </p:cTn>
                              </p:par>
                              <p:par>
                                <p:cTn id="82" presetID="29" presetClass="entr" presetSubtype="0" fill="hold" nodeType="with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 calcmode="lin" valueType="num">
                                      <p:cBhvr>
                                        <p:cTn id="84"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85" dur="1000" fill="hold"/>
                                        <p:tgtEl>
                                          <p:spTgt spid="3">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
                                            <p:txEl>
                                              <p:pRg st="14" end="14"/>
                                            </p:txEl>
                                          </p:spTgt>
                                        </p:tgtEl>
                                      </p:cBhvr>
                                    </p:animEffect>
                                  </p:childTnLst>
                                </p:cTn>
                              </p:par>
                              <p:par>
                                <p:cTn id="87" presetID="29" presetClass="entr" presetSubtype="0" fill="hold" nodeType="withEffect">
                                  <p:stCondLst>
                                    <p:cond delay="0"/>
                                  </p:stCondLst>
                                  <p:childTnLst>
                                    <p:set>
                                      <p:cBhvr>
                                        <p:cTn id="88" dur="1" fill="hold">
                                          <p:stCondLst>
                                            <p:cond delay="0"/>
                                          </p:stCondLst>
                                        </p:cTn>
                                        <p:tgtEl>
                                          <p:spTgt spid="3">
                                            <p:txEl>
                                              <p:pRg st="15" end="15"/>
                                            </p:txEl>
                                          </p:spTgt>
                                        </p:tgtEl>
                                        <p:attrNameLst>
                                          <p:attrName>style.visibility</p:attrName>
                                        </p:attrNameLst>
                                      </p:cBhvr>
                                      <p:to>
                                        <p:strVal val="visible"/>
                                      </p:to>
                                    </p:set>
                                    <p:anim calcmode="lin" valueType="num">
                                      <p:cBhvr>
                                        <p:cTn id="89"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90" dur="1000" fill="hold"/>
                                        <p:tgtEl>
                                          <p:spTgt spid="3">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91" dur="1000"/>
                                        <p:tgtEl>
                                          <p:spTgt spid="3">
                                            <p:txEl>
                                              <p:pRg st="15" end="15"/>
                                            </p:txEl>
                                          </p:spTgt>
                                        </p:tgtEl>
                                      </p:cBhvr>
                                    </p:animEffect>
                                  </p:childTnLst>
                                </p:cTn>
                              </p:par>
                            </p:childTnLst>
                          </p:cTn>
                        </p:par>
                        <p:par>
                          <p:cTn id="92" fill="hold">
                            <p:stCondLst>
                              <p:cond delay="2800"/>
                            </p:stCondLst>
                            <p:childTnLst>
                              <p:par>
                                <p:cTn id="93" presetID="17" presetClass="entr" presetSubtype="10"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1000" fill="hold"/>
                                        <p:tgtEl>
                                          <p:spTgt spid="5"/>
                                        </p:tgtEl>
                                        <p:attrNameLst>
                                          <p:attrName>ppt_w</p:attrName>
                                        </p:attrNameLst>
                                      </p:cBhvr>
                                      <p:tavLst>
                                        <p:tav tm="0">
                                          <p:val>
                                            <p:fltVal val="0"/>
                                          </p:val>
                                        </p:tav>
                                        <p:tav tm="100000">
                                          <p:val>
                                            <p:strVal val="#ppt_w"/>
                                          </p:val>
                                        </p:tav>
                                      </p:tavLst>
                                    </p:anim>
                                    <p:anim calcmode="lin" valueType="num">
                                      <p:cBhvr>
                                        <p:cTn id="9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990600"/>
          </a:xfrm>
        </p:spPr>
        <p:txBody>
          <a:bodyPr/>
          <a:lstStyle/>
          <a:p>
            <a:pPr algn="ctr"/>
            <a:r>
              <a:rPr lang="ru-RU" b="1" dirty="0" err="1" smtClean="0">
                <a:solidFill>
                  <a:schemeClr val="bg1">
                    <a:lumMod val="95000"/>
                    <a:lumOff val="5000"/>
                  </a:schemeClr>
                </a:solidFill>
              </a:rPr>
              <a:t>Айседора</a:t>
            </a:r>
            <a:endParaRPr lang="ru-RU" b="1" dirty="0">
              <a:solidFill>
                <a:schemeClr val="bg1">
                  <a:lumMod val="95000"/>
                  <a:lumOff val="5000"/>
                </a:schemeClr>
              </a:solidFill>
            </a:endParaRPr>
          </a:p>
        </p:txBody>
      </p:sp>
      <p:sp>
        <p:nvSpPr>
          <p:cNvPr id="3" name="Содержимое 2"/>
          <p:cNvSpPr>
            <a:spLocks noGrp="1"/>
          </p:cNvSpPr>
          <p:nvPr>
            <p:ph sz="half" idx="1"/>
          </p:nvPr>
        </p:nvSpPr>
        <p:spPr>
          <a:xfrm>
            <a:off x="228600" y="1066800"/>
            <a:ext cx="3886200" cy="5562600"/>
          </a:xfrm>
        </p:spPr>
        <p:txBody>
          <a:bodyPr>
            <a:noAutofit/>
          </a:bodyPr>
          <a:lstStyle/>
          <a:p>
            <a:pPr>
              <a:buNone/>
            </a:pPr>
            <a:r>
              <a:rPr lang="ru-RU" sz="1600" dirty="0" smtClean="0">
                <a:solidFill>
                  <a:schemeClr val="bg1">
                    <a:lumMod val="95000"/>
                    <a:lumOff val="5000"/>
                  </a:schemeClr>
                </a:solidFill>
              </a:rPr>
              <a:t>        Событием в жизни Есенина явилась встреча с американской танцовщицей </a:t>
            </a:r>
            <a:r>
              <a:rPr lang="ru-RU" sz="1600" dirty="0" err="1" smtClean="0">
                <a:solidFill>
                  <a:schemeClr val="bg1">
                    <a:lumMod val="95000"/>
                    <a:lumOff val="5000"/>
                  </a:schemeClr>
                </a:solidFill>
              </a:rPr>
              <a:t>Айседорой</a:t>
            </a:r>
            <a:r>
              <a:rPr lang="ru-RU" sz="1600" dirty="0" smtClean="0">
                <a:solidFill>
                  <a:schemeClr val="bg1">
                    <a:lumMod val="95000"/>
                    <a:lumOff val="5000"/>
                  </a:schemeClr>
                </a:solidFill>
              </a:rPr>
              <a:t> </a:t>
            </a:r>
            <a:r>
              <a:rPr lang="ru-RU" sz="1600" dirty="0" err="1" smtClean="0">
                <a:solidFill>
                  <a:schemeClr val="bg1">
                    <a:lumMod val="95000"/>
                    <a:lumOff val="5000"/>
                  </a:schemeClr>
                </a:solidFill>
              </a:rPr>
              <a:t>Дункан</a:t>
            </a:r>
            <a:r>
              <a:rPr lang="ru-RU" sz="1600" dirty="0" smtClean="0">
                <a:solidFill>
                  <a:schemeClr val="bg1">
                    <a:lumMod val="95000"/>
                    <a:lumOff val="5000"/>
                  </a:schemeClr>
                </a:solidFill>
              </a:rPr>
              <a:t> (осень 1921), которая через полгода стала его женой. Совместное путешествие по Европе (Германия, Бельгия, Франция, Италия) и Америке (май 1922 август 1923), сопровождавшееся шумными скандалами, эпатирующими выходками </a:t>
            </a:r>
            <a:r>
              <a:rPr lang="ru-RU" sz="1600" dirty="0" err="1" smtClean="0">
                <a:solidFill>
                  <a:schemeClr val="bg1">
                    <a:lumMod val="95000"/>
                    <a:lumOff val="5000"/>
                  </a:schemeClr>
                </a:solidFill>
              </a:rPr>
              <a:t>Айседоры</a:t>
            </a:r>
            <a:r>
              <a:rPr lang="ru-RU" sz="1600" dirty="0" smtClean="0">
                <a:solidFill>
                  <a:schemeClr val="bg1">
                    <a:lumMod val="95000"/>
                    <a:lumOff val="5000"/>
                  </a:schemeClr>
                </a:solidFill>
              </a:rPr>
              <a:t> и Есенина, обнажило их "взаимонепонимание", усугублявшееся и буквальным отсутствием общего языка (Есенин не владел иностранными языками, </a:t>
            </a:r>
            <a:r>
              <a:rPr lang="ru-RU" sz="1600" dirty="0" err="1" smtClean="0">
                <a:solidFill>
                  <a:schemeClr val="bg1">
                    <a:lumMod val="95000"/>
                    <a:lumOff val="5000"/>
                  </a:schemeClr>
                </a:solidFill>
              </a:rPr>
              <a:t>Айседора</a:t>
            </a:r>
            <a:r>
              <a:rPr lang="ru-RU" sz="1600" dirty="0" smtClean="0">
                <a:solidFill>
                  <a:schemeClr val="bg1">
                    <a:lumMod val="95000"/>
                    <a:lumOff val="5000"/>
                  </a:schemeClr>
                </a:solidFill>
              </a:rPr>
              <a:t> выучила несколько десятков русских слов). По возвращении в Россию они расстались.</a:t>
            </a:r>
          </a:p>
          <a:p>
            <a:pPr algn="just">
              <a:buNone/>
            </a:pPr>
            <a:r>
              <a:rPr lang="ru-RU" sz="1600" dirty="0" smtClean="0">
                <a:solidFill>
                  <a:schemeClr val="bg1">
                    <a:lumMod val="95000"/>
                    <a:lumOff val="5000"/>
                  </a:schemeClr>
                </a:solidFill>
              </a:rPr>
              <a:t>  </a:t>
            </a:r>
            <a:endParaRPr lang="ru-RU" sz="1600" dirty="0">
              <a:solidFill>
                <a:schemeClr val="bg1">
                  <a:lumMod val="95000"/>
                  <a:lumOff val="5000"/>
                </a:schemeClr>
              </a:solidFill>
            </a:endParaRPr>
          </a:p>
        </p:txBody>
      </p:sp>
      <p:pic>
        <p:nvPicPr>
          <p:cNvPr id="5" name="Содержимое 4" descr="dunkan_a_2_h150.jpg"/>
          <p:cNvPicPr>
            <a:picLocks noGrp="1" noChangeAspect="1"/>
          </p:cNvPicPr>
          <p:nvPr>
            <p:ph sz="half" idx="2"/>
          </p:nvPr>
        </p:nvPicPr>
        <p:blipFill>
          <a:blip r:embed="rId3" cstate="print"/>
          <a:stretch>
            <a:fillRect/>
          </a:stretch>
        </p:blipFill>
        <p:spPr>
          <a:xfrm>
            <a:off x="5181600" y="1219200"/>
            <a:ext cx="2895600" cy="4286250"/>
          </a:xfrm>
        </p:spPr>
        <p:style>
          <a:lnRef idx="0">
            <a:schemeClr val="accent2"/>
          </a:lnRef>
          <a:fillRef idx="3">
            <a:schemeClr val="accent2"/>
          </a:fillRef>
          <a:effectRef idx="3">
            <a:schemeClr val="accent2"/>
          </a:effectRef>
          <a:fontRef idx="minor">
            <a:schemeClr val="lt1"/>
          </a:fontRef>
        </p:style>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lumMod val="95000"/>
                    <a:lumOff val="5000"/>
                  </a:schemeClr>
                </a:solidFill>
              </a:rPr>
              <a:t>Стихи последних лет</a:t>
            </a:r>
            <a:endParaRPr lang="ru-RU" b="1" dirty="0">
              <a:solidFill>
                <a:schemeClr val="bg1">
                  <a:lumMod val="95000"/>
                  <a:lumOff val="5000"/>
                </a:schemeClr>
              </a:solidFill>
            </a:endParaRPr>
          </a:p>
        </p:txBody>
      </p:sp>
      <p:sp>
        <p:nvSpPr>
          <p:cNvPr id="3" name="Содержимое 2"/>
          <p:cNvSpPr>
            <a:spLocks noGrp="1"/>
          </p:cNvSpPr>
          <p:nvPr>
            <p:ph sz="half" idx="1"/>
          </p:nvPr>
        </p:nvSpPr>
        <p:spPr>
          <a:xfrm>
            <a:off x="0" y="1295400"/>
            <a:ext cx="4114800" cy="4830763"/>
          </a:xfrm>
        </p:spPr>
        <p:txBody>
          <a:bodyPr>
            <a:normAutofit fontScale="92500" lnSpcReduction="10000"/>
          </a:bodyPr>
          <a:lstStyle/>
          <a:p>
            <a:pPr>
              <a:buNone/>
            </a:pPr>
            <a:r>
              <a:rPr lang="ru-RU" sz="1800" dirty="0" smtClean="0">
                <a:solidFill>
                  <a:schemeClr val="bg1">
                    <a:lumMod val="95000"/>
                    <a:lumOff val="5000"/>
                  </a:schemeClr>
                </a:solidFill>
              </a:rPr>
              <a:t>        На родину Есенин вернулся с радостью, ощущением обновления, желанием "быть певцом и гражданином... в великих штатах СССР". В этот период (1923-25) создаются его лучшие строки: стихотворения "Отговорила роща золотая...", "Письмо к матери", "Мы теперь уходим понемногу...", цикл "Персидские мотивы", поэма "Анна </a:t>
            </a:r>
            <a:r>
              <a:rPr lang="ru-RU" sz="1800" dirty="0" err="1" smtClean="0">
                <a:solidFill>
                  <a:schemeClr val="bg1">
                    <a:lumMod val="95000"/>
                    <a:lumOff val="5000"/>
                  </a:schemeClr>
                </a:solidFill>
              </a:rPr>
              <a:t>Снегина</a:t>
            </a:r>
            <a:r>
              <a:rPr lang="ru-RU" sz="1800" dirty="0" smtClean="0">
                <a:solidFill>
                  <a:schemeClr val="bg1">
                    <a:lumMod val="95000"/>
                    <a:lumOff val="5000"/>
                  </a:schemeClr>
                </a:solidFill>
              </a:rPr>
              <a:t>" и др. </a:t>
            </a:r>
          </a:p>
          <a:p>
            <a:pPr>
              <a:buNone/>
            </a:pPr>
            <a:r>
              <a:rPr lang="ru-RU" sz="1800" dirty="0" smtClean="0">
                <a:solidFill>
                  <a:schemeClr val="bg1">
                    <a:lumMod val="95000"/>
                    <a:lumOff val="5000"/>
                  </a:schemeClr>
                </a:solidFill>
              </a:rPr>
              <a:t>       Главное место в его стихах по-прежнему принадлежит теме родины, которая теперь приобретает драматические оттенки. Некогда единый гармоничный мир есенинской Руси раздваивается : "Русь Советская" "Русь уходящая". </a:t>
            </a:r>
            <a:endParaRPr lang="ru-RU" sz="1800" dirty="0">
              <a:solidFill>
                <a:schemeClr val="bg1">
                  <a:lumMod val="95000"/>
                  <a:lumOff val="5000"/>
                </a:schemeClr>
              </a:solidFill>
            </a:endParaRPr>
          </a:p>
        </p:txBody>
      </p:sp>
      <p:pic>
        <p:nvPicPr>
          <p:cNvPr id="5" name="Содержимое 4" descr="706cb8b119dfc6720bd74a5383c.jpg"/>
          <p:cNvPicPr>
            <a:picLocks noGrp="1" noChangeAspect="1"/>
          </p:cNvPicPr>
          <p:nvPr>
            <p:ph sz="half" idx="2"/>
          </p:nvPr>
        </p:nvPicPr>
        <p:blipFill>
          <a:blip r:embed="rId3" cstate="print"/>
          <a:stretch>
            <a:fillRect/>
          </a:stretch>
        </p:blipFill>
        <p:spPr>
          <a:xfrm>
            <a:off x="4572000" y="1524000"/>
            <a:ext cx="3718339" cy="4160666"/>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Содержимое 5" descr="85929_1.jpg"/>
          <p:cNvPicPr>
            <a:picLocks noGrp="1" noChangeAspect="1"/>
          </p:cNvPicPr>
          <p:nvPr>
            <p:ph sz="quarter" idx="1"/>
          </p:nvPr>
        </p:nvPicPr>
        <p:blipFill>
          <a:blip r:embed="rId3" cstate="print"/>
          <a:stretch>
            <a:fillRect/>
          </a:stretch>
        </p:blipFill>
        <p:spPr>
          <a:xfrm>
            <a:off x="2133600" y="3048000"/>
            <a:ext cx="4648200" cy="3352800"/>
          </a:xfrm>
        </p:spPr>
        <p:style>
          <a:lnRef idx="0">
            <a:schemeClr val="accent2"/>
          </a:lnRef>
          <a:fillRef idx="3">
            <a:schemeClr val="accent2"/>
          </a:fillRef>
          <a:effectRef idx="3">
            <a:schemeClr val="accent2"/>
          </a:effectRef>
          <a:fontRef idx="minor">
            <a:schemeClr val="lt1"/>
          </a:fontRef>
        </p:style>
      </p:pic>
      <p:sp>
        <p:nvSpPr>
          <p:cNvPr id="2" name="Заголовок 1"/>
          <p:cNvSpPr>
            <a:spLocks noGrp="1"/>
          </p:cNvSpPr>
          <p:nvPr>
            <p:ph type="title"/>
          </p:nvPr>
        </p:nvSpPr>
        <p:spPr>
          <a:xfrm>
            <a:off x="457200" y="152400"/>
            <a:ext cx="8153400" cy="2590800"/>
          </a:xfrm>
        </p:spPr>
        <p:txBody>
          <a:bodyPr>
            <a:normAutofit fontScale="90000"/>
          </a:bodyPr>
          <a:lstStyle/>
          <a:p>
            <a:pPr algn="just"/>
            <a:r>
              <a:rPr lang="ru-RU" b="0" dirty="0" smtClean="0">
                <a:solidFill>
                  <a:schemeClr val="bg1">
                    <a:lumMod val="95000"/>
                    <a:lumOff val="5000"/>
                  </a:schemeClr>
                </a:solidFill>
              </a:rPr>
              <a:t/>
            </a:r>
            <a:br>
              <a:rPr lang="ru-RU" b="0" dirty="0" smtClean="0">
                <a:solidFill>
                  <a:schemeClr val="bg1">
                    <a:lumMod val="95000"/>
                    <a:lumOff val="5000"/>
                  </a:schemeClr>
                </a:solidFill>
              </a:rPr>
            </a:br>
            <a:r>
              <a:rPr lang="ru-RU" sz="2000" b="0" dirty="0" smtClean="0">
                <a:solidFill>
                  <a:schemeClr val="bg1">
                    <a:lumMod val="95000"/>
                    <a:lumOff val="5000"/>
                  </a:schemeClr>
                </a:solidFill>
              </a:rPr>
              <a:t>Намеченный еще в стихотворении "Сорокоуст" (1920) мотив состязания старого и нового ("</a:t>
            </a:r>
            <a:r>
              <a:rPr lang="ru-RU" sz="2000" b="0" dirty="0" err="1" smtClean="0">
                <a:solidFill>
                  <a:schemeClr val="bg1">
                    <a:lumMod val="95000"/>
                    <a:lumOff val="5000"/>
                  </a:schemeClr>
                </a:solidFill>
              </a:rPr>
              <a:t>красногривый</a:t>
            </a:r>
            <a:r>
              <a:rPr lang="ru-RU" sz="2000" b="0" dirty="0" smtClean="0">
                <a:solidFill>
                  <a:schemeClr val="bg1">
                    <a:lumMod val="95000"/>
                    <a:lumOff val="5000"/>
                  </a:schemeClr>
                </a:solidFill>
              </a:rPr>
              <a:t> жеребенок" и "на лапах чугунных поезд") получает развитие в стихах последних лет: фиксируя приметы новой жизни, приветствуя "каменное и стальное", 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a:t>
            </a:r>
            <a:endParaRPr lang="ru-RU" sz="2000" b="0" dirty="0">
              <a:solidFill>
                <a:schemeClr val="bg1">
                  <a:lumMod val="95000"/>
                  <a:lumOff val="5000"/>
                </a:schemeClr>
              </a:solidFill>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43000"/>
          </a:xfrm>
        </p:spPr>
        <p:txBody>
          <a:bodyPr/>
          <a:lstStyle/>
          <a:p>
            <a:pPr algn="ctr"/>
            <a:r>
              <a:rPr lang="ru-RU" dirty="0" smtClean="0">
                <a:solidFill>
                  <a:schemeClr val="bg1">
                    <a:lumMod val="95000"/>
                    <a:lumOff val="5000"/>
                  </a:schemeClr>
                </a:solidFill>
              </a:rPr>
              <a:t>Трагический финал.</a:t>
            </a:r>
            <a:endParaRPr lang="ru-RU" dirty="0">
              <a:solidFill>
                <a:schemeClr val="bg1">
                  <a:lumMod val="95000"/>
                  <a:lumOff val="5000"/>
                </a:schemeClr>
              </a:solidFill>
            </a:endParaRPr>
          </a:p>
        </p:txBody>
      </p:sp>
      <p:pic>
        <p:nvPicPr>
          <p:cNvPr id="5" name="Содержимое 4" descr="i.jpeg325.jpeg"/>
          <p:cNvPicPr>
            <a:picLocks noGrp="1" noChangeAspect="1"/>
          </p:cNvPicPr>
          <p:nvPr>
            <p:ph sz="half" idx="1"/>
          </p:nvPr>
        </p:nvPicPr>
        <p:blipFill>
          <a:blip r:embed="rId3" cstate="print"/>
          <a:stretch>
            <a:fillRect/>
          </a:stretch>
        </p:blipFill>
        <p:spPr>
          <a:xfrm>
            <a:off x="838200" y="1371600"/>
            <a:ext cx="3129280" cy="4267200"/>
          </a:xfrm>
        </p:spPr>
        <p:style>
          <a:lnRef idx="0">
            <a:schemeClr val="accent2"/>
          </a:lnRef>
          <a:fillRef idx="3">
            <a:schemeClr val="accent2"/>
          </a:fillRef>
          <a:effectRef idx="3">
            <a:schemeClr val="accent2"/>
          </a:effectRef>
          <a:fontRef idx="minor">
            <a:schemeClr val="lt1"/>
          </a:fontRef>
        </p:style>
      </p:pic>
      <p:sp>
        <p:nvSpPr>
          <p:cNvPr id="4" name="Содержимое 3"/>
          <p:cNvSpPr>
            <a:spLocks noGrp="1"/>
          </p:cNvSpPr>
          <p:nvPr>
            <p:ph sz="half" idx="2"/>
          </p:nvPr>
        </p:nvSpPr>
        <p:spPr>
          <a:xfrm>
            <a:off x="4267200" y="1219200"/>
            <a:ext cx="3657600" cy="4906963"/>
          </a:xfrm>
        </p:spPr>
        <p:txBody>
          <a:bodyPr>
            <a:normAutofit fontScale="62500" lnSpcReduction="20000"/>
          </a:bodyPr>
          <a:lstStyle/>
          <a:p>
            <a:pPr>
              <a:buNone/>
            </a:pPr>
            <a:r>
              <a:rPr lang="ru-RU" dirty="0" smtClean="0">
                <a:solidFill>
                  <a:schemeClr val="bg1">
                    <a:lumMod val="95000"/>
                    <a:lumOff val="5000"/>
                  </a:schemeClr>
                </a:solidFill>
              </a:rPr>
              <a:t>Одним из последних его</a:t>
            </a:r>
          </a:p>
          <a:p>
            <a:pPr>
              <a:buNone/>
            </a:pPr>
            <a:r>
              <a:rPr lang="ru-RU" dirty="0" smtClean="0">
                <a:solidFill>
                  <a:schemeClr val="bg1">
                    <a:lumMod val="95000"/>
                    <a:lumOff val="5000"/>
                  </a:schemeClr>
                </a:solidFill>
              </a:rPr>
              <a:t>произведений стала поэма "Страна</a:t>
            </a:r>
          </a:p>
          <a:p>
            <a:pPr>
              <a:buNone/>
            </a:pPr>
            <a:r>
              <a:rPr lang="ru-RU" dirty="0" smtClean="0">
                <a:solidFill>
                  <a:schemeClr val="bg1">
                    <a:lumMod val="95000"/>
                    <a:lumOff val="5000"/>
                  </a:schemeClr>
                </a:solidFill>
              </a:rPr>
              <a:t>негодяев" в которой он обличал</a:t>
            </a:r>
          </a:p>
          <a:p>
            <a:pPr>
              <a:buNone/>
            </a:pPr>
            <a:r>
              <a:rPr lang="ru-RU" dirty="0" smtClean="0">
                <a:solidFill>
                  <a:schemeClr val="bg1">
                    <a:lumMod val="95000"/>
                    <a:lumOff val="5000"/>
                  </a:schemeClr>
                </a:solidFill>
              </a:rPr>
              <a:t>советскую власть. После этого на</a:t>
            </a:r>
          </a:p>
          <a:p>
            <a:pPr>
              <a:buNone/>
            </a:pPr>
            <a:r>
              <a:rPr lang="ru-RU" dirty="0" smtClean="0">
                <a:solidFill>
                  <a:schemeClr val="bg1">
                    <a:lumMod val="95000"/>
                    <a:lumOff val="5000"/>
                  </a:schemeClr>
                </a:solidFill>
              </a:rPr>
              <a:t>него началась травля в газетах,</a:t>
            </a:r>
          </a:p>
          <a:p>
            <a:pPr>
              <a:buNone/>
            </a:pPr>
            <a:r>
              <a:rPr lang="ru-RU" dirty="0" smtClean="0">
                <a:solidFill>
                  <a:schemeClr val="bg1">
                    <a:lumMod val="95000"/>
                    <a:lumOff val="5000"/>
                  </a:schemeClr>
                </a:solidFill>
              </a:rPr>
              <a:t>обвиняя его в пьянстве, драках</a:t>
            </a:r>
          </a:p>
          <a:p>
            <a:pPr>
              <a:buNone/>
            </a:pPr>
            <a:r>
              <a:rPr lang="ru-RU" dirty="0" smtClean="0">
                <a:solidFill>
                  <a:schemeClr val="bg1">
                    <a:lumMod val="95000"/>
                    <a:lumOff val="5000"/>
                  </a:schemeClr>
                </a:solidFill>
              </a:rPr>
              <a:t>и.т.д. Последние два года жизни</a:t>
            </a:r>
          </a:p>
          <a:p>
            <a:pPr>
              <a:buNone/>
            </a:pPr>
            <a:r>
              <a:rPr lang="ru-RU" dirty="0" smtClean="0">
                <a:solidFill>
                  <a:schemeClr val="bg1">
                    <a:lumMod val="95000"/>
                    <a:lumOff val="5000"/>
                  </a:schemeClr>
                </a:solidFill>
              </a:rPr>
              <a:t>Есенина прошли в постоянных</a:t>
            </a:r>
          </a:p>
          <a:p>
            <a:pPr>
              <a:buNone/>
            </a:pPr>
            <a:r>
              <a:rPr lang="ru-RU" dirty="0" smtClean="0">
                <a:solidFill>
                  <a:schemeClr val="bg1">
                    <a:lumMod val="95000"/>
                    <a:lumOff val="5000"/>
                  </a:schemeClr>
                </a:solidFill>
              </a:rPr>
              <a:t>разъездах: скрываясь от судебного</a:t>
            </a:r>
          </a:p>
          <a:p>
            <a:pPr>
              <a:buNone/>
            </a:pPr>
            <a:r>
              <a:rPr lang="ru-RU" dirty="0" smtClean="0">
                <a:solidFill>
                  <a:schemeClr val="bg1">
                    <a:lumMod val="95000"/>
                    <a:lumOff val="5000"/>
                  </a:schemeClr>
                </a:solidFill>
              </a:rPr>
              <a:t>преследования он трижды</a:t>
            </a:r>
          </a:p>
          <a:p>
            <a:pPr>
              <a:buNone/>
            </a:pPr>
            <a:r>
              <a:rPr lang="ru-RU" dirty="0" smtClean="0">
                <a:solidFill>
                  <a:schemeClr val="bg1">
                    <a:lumMod val="95000"/>
                    <a:lumOff val="5000"/>
                  </a:schemeClr>
                </a:solidFill>
              </a:rPr>
              <a:t>совершает путешествия на Кавказ,</a:t>
            </a:r>
          </a:p>
          <a:p>
            <a:pPr>
              <a:buNone/>
            </a:pPr>
            <a:r>
              <a:rPr lang="ru-RU" dirty="0" smtClean="0">
                <a:solidFill>
                  <a:schemeClr val="bg1">
                    <a:lumMod val="95000"/>
                    <a:lumOff val="5000"/>
                  </a:schemeClr>
                </a:solidFill>
              </a:rPr>
              <a:t>несколько раз ездит в Ленинград,</a:t>
            </a:r>
          </a:p>
          <a:p>
            <a:pPr>
              <a:buNone/>
            </a:pPr>
            <a:r>
              <a:rPr lang="ru-RU" dirty="0" smtClean="0">
                <a:solidFill>
                  <a:schemeClr val="bg1">
                    <a:lumMod val="95000"/>
                    <a:lumOff val="5000"/>
                  </a:schemeClr>
                </a:solidFill>
              </a:rPr>
              <a:t>семь раз в Константиново. При</a:t>
            </a:r>
          </a:p>
          <a:p>
            <a:pPr>
              <a:buNone/>
            </a:pPr>
            <a:r>
              <a:rPr lang="ru-RU" dirty="0" smtClean="0">
                <a:solidFill>
                  <a:schemeClr val="bg1">
                    <a:lumMod val="95000"/>
                    <a:lumOff val="5000"/>
                  </a:schemeClr>
                </a:solidFill>
              </a:rPr>
              <a:t>этом в очередной раз пытается</a:t>
            </a:r>
          </a:p>
          <a:p>
            <a:pPr>
              <a:buNone/>
            </a:pPr>
            <a:r>
              <a:rPr lang="ru-RU" dirty="0" smtClean="0">
                <a:solidFill>
                  <a:schemeClr val="bg1">
                    <a:lumMod val="95000"/>
                    <a:lumOff val="5000"/>
                  </a:schemeClr>
                </a:solidFill>
              </a:rPr>
              <a:t>начать семейную жизнь, но его</a:t>
            </a:r>
          </a:p>
          <a:p>
            <a:pPr>
              <a:buNone/>
            </a:pPr>
            <a:r>
              <a:rPr lang="ru-RU" dirty="0" smtClean="0">
                <a:solidFill>
                  <a:schemeClr val="bg1">
                    <a:lumMod val="95000"/>
                    <a:lumOff val="5000"/>
                  </a:schemeClr>
                </a:solidFill>
              </a:rPr>
              <a:t>союз с С. А. Толстой (внучкой Л. Н.</a:t>
            </a:r>
          </a:p>
          <a:p>
            <a:pPr>
              <a:buNone/>
            </a:pPr>
            <a:r>
              <a:rPr lang="ru-RU" dirty="0" smtClean="0">
                <a:solidFill>
                  <a:schemeClr val="bg1">
                    <a:lumMod val="95000"/>
                    <a:lumOff val="5000"/>
                  </a:schemeClr>
                </a:solidFill>
              </a:rPr>
              <a:t>Толстого) не был счастливым.</a:t>
            </a:r>
            <a:endParaRPr lang="ru-RU"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par>
                                <p:cTn id="17" presetID="5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Scale>
                                      <p:cBhvr>
                                        <p:cTn id="19"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1" end="1"/>
                                            </p:txEl>
                                          </p:spTgt>
                                        </p:tgtEl>
                                        <p:attrNameLst>
                                          <p:attrName>ppt_x</p:attrName>
                                          <p:attrName>ppt_y</p:attrName>
                                        </p:attrNameLst>
                                      </p:cBhvr>
                                    </p:animMotion>
                                    <p:animEffect transition="in" filter="fade">
                                      <p:cBhvr>
                                        <p:cTn id="21" dur="1000"/>
                                        <p:tgtEl>
                                          <p:spTgt spid="4">
                                            <p:txEl>
                                              <p:pRg st="1" end="1"/>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Scale>
                                      <p:cBhvr>
                                        <p:cTn id="24"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xEl>
                                              <p:pRg st="2" end="2"/>
                                            </p:txEl>
                                          </p:spTgt>
                                        </p:tgtEl>
                                        <p:attrNameLst>
                                          <p:attrName>ppt_x</p:attrName>
                                          <p:attrName>ppt_y</p:attrName>
                                        </p:attrNameLst>
                                      </p:cBhvr>
                                    </p:animMotion>
                                    <p:animEffect transition="in" filter="fade">
                                      <p:cBhvr>
                                        <p:cTn id="26" dur="1000"/>
                                        <p:tgtEl>
                                          <p:spTgt spid="4">
                                            <p:txEl>
                                              <p:pRg st="2" end="2"/>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Scale>
                                      <p:cBhvr>
                                        <p:cTn id="29"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
                                            <p:txEl>
                                              <p:pRg st="3" end="3"/>
                                            </p:txEl>
                                          </p:spTgt>
                                        </p:tgtEl>
                                        <p:attrNameLst>
                                          <p:attrName>ppt_x</p:attrName>
                                          <p:attrName>ppt_y</p:attrName>
                                        </p:attrNameLst>
                                      </p:cBhvr>
                                    </p:animMotion>
                                    <p:animEffect transition="in" filter="fade">
                                      <p:cBhvr>
                                        <p:cTn id="31" dur="1000"/>
                                        <p:tgtEl>
                                          <p:spTgt spid="4">
                                            <p:txEl>
                                              <p:pRg st="3" end="3"/>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Scale>
                                      <p:cBhvr>
                                        <p:cTn id="34"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
                                            <p:txEl>
                                              <p:pRg st="4" end="4"/>
                                            </p:txEl>
                                          </p:spTgt>
                                        </p:tgtEl>
                                        <p:attrNameLst>
                                          <p:attrName>ppt_x</p:attrName>
                                          <p:attrName>ppt_y</p:attrName>
                                        </p:attrNameLst>
                                      </p:cBhvr>
                                    </p:animMotion>
                                    <p:animEffect transition="in" filter="fade">
                                      <p:cBhvr>
                                        <p:cTn id="36" dur="1000"/>
                                        <p:tgtEl>
                                          <p:spTgt spid="4">
                                            <p:txEl>
                                              <p:pRg st="4" end="4"/>
                                            </p:txEl>
                                          </p:spTgt>
                                        </p:tgtEl>
                                      </p:cBhvr>
                                    </p:animEffect>
                                  </p:childTnLst>
                                </p:cTn>
                              </p:par>
                              <p:par>
                                <p:cTn id="37" presetID="52"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Scale>
                                      <p:cBhvr>
                                        <p:cTn id="39"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
                                            <p:txEl>
                                              <p:pRg st="5" end="5"/>
                                            </p:txEl>
                                          </p:spTgt>
                                        </p:tgtEl>
                                        <p:attrNameLst>
                                          <p:attrName>ppt_x</p:attrName>
                                          <p:attrName>ppt_y</p:attrName>
                                        </p:attrNameLst>
                                      </p:cBhvr>
                                    </p:animMotion>
                                    <p:animEffect transition="in" filter="fade">
                                      <p:cBhvr>
                                        <p:cTn id="41" dur="1000"/>
                                        <p:tgtEl>
                                          <p:spTgt spid="4">
                                            <p:txEl>
                                              <p:pRg st="5" end="5"/>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Scale>
                                      <p:cBhvr>
                                        <p:cTn id="44"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
                                            <p:txEl>
                                              <p:pRg st="6" end="6"/>
                                            </p:txEl>
                                          </p:spTgt>
                                        </p:tgtEl>
                                        <p:attrNameLst>
                                          <p:attrName>ppt_x</p:attrName>
                                          <p:attrName>ppt_y</p:attrName>
                                        </p:attrNameLst>
                                      </p:cBhvr>
                                    </p:animMotion>
                                    <p:animEffect transition="in" filter="fade">
                                      <p:cBhvr>
                                        <p:cTn id="46" dur="1000"/>
                                        <p:tgtEl>
                                          <p:spTgt spid="4">
                                            <p:txEl>
                                              <p:pRg st="6" end="6"/>
                                            </p:txEl>
                                          </p:spTgt>
                                        </p:tgtEl>
                                      </p:cBhvr>
                                    </p:animEffect>
                                  </p:childTnLst>
                                </p:cTn>
                              </p:par>
                              <p:par>
                                <p:cTn id="47" presetID="52"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Scale>
                                      <p:cBhvr>
                                        <p:cTn id="49"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
                                            <p:txEl>
                                              <p:pRg st="7" end="7"/>
                                            </p:txEl>
                                          </p:spTgt>
                                        </p:tgtEl>
                                        <p:attrNameLst>
                                          <p:attrName>ppt_x</p:attrName>
                                          <p:attrName>ppt_y</p:attrName>
                                        </p:attrNameLst>
                                      </p:cBhvr>
                                    </p:animMotion>
                                    <p:animEffect transition="in" filter="fade">
                                      <p:cBhvr>
                                        <p:cTn id="51" dur="1000"/>
                                        <p:tgtEl>
                                          <p:spTgt spid="4">
                                            <p:txEl>
                                              <p:pRg st="7" end="7"/>
                                            </p:txEl>
                                          </p:spTgt>
                                        </p:tgtEl>
                                      </p:cBhvr>
                                    </p:animEffect>
                                  </p:childTnLst>
                                </p:cTn>
                              </p:par>
                              <p:par>
                                <p:cTn id="52" presetID="52" presetClass="entr" presetSubtype="0" fill="hold" nodeType="with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Scale>
                                      <p:cBhvr>
                                        <p:cTn id="54" dur="1000" decel="50000" fill="hold">
                                          <p:stCondLst>
                                            <p:cond delay="0"/>
                                          </p:stCondLst>
                                        </p:cTn>
                                        <p:tgtEl>
                                          <p:spTgt spid="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4">
                                            <p:txEl>
                                              <p:pRg st="8" end="8"/>
                                            </p:txEl>
                                          </p:spTgt>
                                        </p:tgtEl>
                                        <p:attrNameLst>
                                          <p:attrName>ppt_x</p:attrName>
                                          <p:attrName>ppt_y</p:attrName>
                                        </p:attrNameLst>
                                      </p:cBhvr>
                                    </p:animMotion>
                                    <p:animEffect transition="in" filter="fade">
                                      <p:cBhvr>
                                        <p:cTn id="56" dur="1000"/>
                                        <p:tgtEl>
                                          <p:spTgt spid="4">
                                            <p:txEl>
                                              <p:pRg st="8" end="8"/>
                                            </p:txEl>
                                          </p:spTgt>
                                        </p:tgtEl>
                                      </p:cBhvr>
                                    </p:animEffect>
                                  </p:childTnLst>
                                </p:cTn>
                              </p:par>
                              <p:par>
                                <p:cTn id="57" presetID="52" presetClass="entr" presetSubtype="0" fill="hold" nodeType="with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Scale>
                                      <p:cBhvr>
                                        <p:cTn id="59" dur="1000" decel="50000" fill="hold">
                                          <p:stCondLst>
                                            <p:cond delay="0"/>
                                          </p:stCondLst>
                                        </p:cTn>
                                        <p:tgtEl>
                                          <p:spTgt spid="4">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4">
                                            <p:txEl>
                                              <p:pRg st="9" end="9"/>
                                            </p:txEl>
                                          </p:spTgt>
                                        </p:tgtEl>
                                        <p:attrNameLst>
                                          <p:attrName>ppt_x</p:attrName>
                                          <p:attrName>ppt_y</p:attrName>
                                        </p:attrNameLst>
                                      </p:cBhvr>
                                    </p:animMotion>
                                    <p:animEffect transition="in" filter="fade">
                                      <p:cBhvr>
                                        <p:cTn id="61" dur="1000"/>
                                        <p:tgtEl>
                                          <p:spTgt spid="4">
                                            <p:txEl>
                                              <p:pRg st="9" end="9"/>
                                            </p:txEl>
                                          </p:spTgt>
                                        </p:tgtEl>
                                      </p:cBhvr>
                                    </p:animEffect>
                                  </p:childTnLst>
                                </p:cTn>
                              </p:par>
                              <p:par>
                                <p:cTn id="62" presetID="52" presetClass="entr" presetSubtype="0" fill="hold" nodeType="with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Scale>
                                      <p:cBhvr>
                                        <p:cTn id="64" dur="1000" decel="50000" fill="hold">
                                          <p:stCondLst>
                                            <p:cond delay="0"/>
                                          </p:stCondLst>
                                        </p:cTn>
                                        <p:tgtEl>
                                          <p:spTgt spid="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4">
                                            <p:txEl>
                                              <p:pRg st="10" end="10"/>
                                            </p:txEl>
                                          </p:spTgt>
                                        </p:tgtEl>
                                        <p:attrNameLst>
                                          <p:attrName>ppt_x</p:attrName>
                                          <p:attrName>ppt_y</p:attrName>
                                        </p:attrNameLst>
                                      </p:cBhvr>
                                    </p:animMotion>
                                    <p:animEffect transition="in" filter="fade">
                                      <p:cBhvr>
                                        <p:cTn id="66" dur="1000"/>
                                        <p:tgtEl>
                                          <p:spTgt spid="4">
                                            <p:txEl>
                                              <p:pRg st="10" end="10"/>
                                            </p:txEl>
                                          </p:spTgt>
                                        </p:tgtEl>
                                      </p:cBhvr>
                                    </p:animEffect>
                                  </p:childTnLst>
                                </p:cTn>
                              </p:par>
                              <p:par>
                                <p:cTn id="67" presetID="52" presetClass="entr" presetSubtype="0" fill="hold"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Scale>
                                      <p:cBhvr>
                                        <p:cTn id="69" dur="1000" decel="50000" fill="hold">
                                          <p:stCondLst>
                                            <p:cond delay="0"/>
                                          </p:stCondLst>
                                        </p:cTn>
                                        <p:tgtEl>
                                          <p:spTgt spid="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4">
                                            <p:txEl>
                                              <p:pRg st="11" end="11"/>
                                            </p:txEl>
                                          </p:spTgt>
                                        </p:tgtEl>
                                        <p:attrNameLst>
                                          <p:attrName>ppt_x</p:attrName>
                                          <p:attrName>ppt_y</p:attrName>
                                        </p:attrNameLst>
                                      </p:cBhvr>
                                    </p:animMotion>
                                    <p:animEffect transition="in" filter="fade">
                                      <p:cBhvr>
                                        <p:cTn id="71" dur="1000"/>
                                        <p:tgtEl>
                                          <p:spTgt spid="4">
                                            <p:txEl>
                                              <p:pRg st="11" end="11"/>
                                            </p:txEl>
                                          </p:spTgt>
                                        </p:tgtEl>
                                      </p:cBhvr>
                                    </p:animEffect>
                                  </p:childTnLst>
                                </p:cTn>
                              </p:par>
                              <p:par>
                                <p:cTn id="72" presetID="52" presetClass="entr" presetSubtype="0" fill="hold" nodeType="withEffect">
                                  <p:stCondLst>
                                    <p:cond delay="0"/>
                                  </p:stCondLst>
                                  <p:childTnLst>
                                    <p:set>
                                      <p:cBhvr>
                                        <p:cTn id="73" dur="1" fill="hold">
                                          <p:stCondLst>
                                            <p:cond delay="0"/>
                                          </p:stCondLst>
                                        </p:cTn>
                                        <p:tgtEl>
                                          <p:spTgt spid="4">
                                            <p:txEl>
                                              <p:pRg st="12" end="12"/>
                                            </p:txEl>
                                          </p:spTgt>
                                        </p:tgtEl>
                                        <p:attrNameLst>
                                          <p:attrName>style.visibility</p:attrName>
                                        </p:attrNameLst>
                                      </p:cBhvr>
                                      <p:to>
                                        <p:strVal val="visible"/>
                                      </p:to>
                                    </p:set>
                                    <p:animScale>
                                      <p:cBhvr>
                                        <p:cTn id="74" dur="1000" decel="50000" fill="hold">
                                          <p:stCondLst>
                                            <p:cond delay="0"/>
                                          </p:stCondLst>
                                        </p:cTn>
                                        <p:tgtEl>
                                          <p:spTgt spid="4">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4">
                                            <p:txEl>
                                              <p:pRg st="12" end="12"/>
                                            </p:txEl>
                                          </p:spTgt>
                                        </p:tgtEl>
                                        <p:attrNameLst>
                                          <p:attrName>ppt_x</p:attrName>
                                          <p:attrName>ppt_y</p:attrName>
                                        </p:attrNameLst>
                                      </p:cBhvr>
                                    </p:animMotion>
                                    <p:animEffect transition="in" filter="fade">
                                      <p:cBhvr>
                                        <p:cTn id="76" dur="1000"/>
                                        <p:tgtEl>
                                          <p:spTgt spid="4">
                                            <p:txEl>
                                              <p:pRg st="12" end="12"/>
                                            </p:txEl>
                                          </p:spTgt>
                                        </p:tgtEl>
                                      </p:cBhvr>
                                    </p:animEffect>
                                  </p:childTnLst>
                                </p:cTn>
                              </p:par>
                              <p:par>
                                <p:cTn id="77" presetID="52" presetClass="entr" presetSubtype="0" fill="hold" nodeType="with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Scale>
                                      <p:cBhvr>
                                        <p:cTn id="79" dur="1000" decel="50000" fill="hold">
                                          <p:stCondLst>
                                            <p:cond delay="0"/>
                                          </p:stCondLst>
                                        </p:cTn>
                                        <p:tgtEl>
                                          <p:spTgt spid="4">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4">
                                            <p:txEl>
                                              <p:pRg st="13" end="13"/>
                                            </p:txEl>
                                          </p:spTgt>
                                        </p:tgtEl>
                                        <p:attrNameLst>
                                          <p:attrName>ppt_x</p:attrName>
                                          <p:attrName>ppt_y</p:attrName>
                                        </p:attrNameLst>
                                      </p:cBhvr>
                                    </p:animMotion>
                                    <p:animEffect transition="in" filter="fade">
                                      <p:cBhvr>
                                        <p:cTn id="81" dur="1000"/>
                                        <p:tgtEl>
                                          <p:spTgt spid="4">
                                            <p:txEl>
                                              <p:pRg st="13" end="13"/>
                                            </p:txEl>
                                          </p:spTgt>
                                        </p:tgtEl>
                                      </p:cBhvr>
                                    </p:animEffect>
                                  </p:childTnLst>
                                </p:cTn>
                              </p:par>
                              <p:par>
                                <p:cTn id="82" presetID="52" presetClass="entr" presetSubtype="0" fill="hold" nodeType="withEffect">
                                  <p:stCondLst>
                                    <p:cond delay="0"/>
                                  </p:stCondLst>
                                  <p:childTnLst>
                                    <p:set>
                                      <p:cBhvr>
                                        <p:cTn id="83" dur="1" fill="hold">
                                          <p:stCondLst>
                                            <p:cond delay="0"/>
                                          </p:stCondLst>
                                        </p:cTn>
                                        <p:tgtEl>
                                          <p:spTgt spid="4">
                                            <p:txEl>
                                              <p:pRg st="14" end="14"/>
                                            </p:txEl>
                                          </p:spTgt>
                                        </p:tgtEl>
                                        <p:attrNameLst>
                                          <p:attrName>style.visibility</p:attrName>
                                        </p:attrNameLst>
                                      </p:cBhvr>
                                      <p:to>
                                        <p:strVal val="visible"/>
                                      </p:to>
                                    </p:set>
                                    <p:animScale>
                                      <p:cBhvr>
                                        <p:cTn id="84" dur="1000" decel="50000" fill="hold">
                                          <p:stCondLst>
                                            <p:cond delay="0"/>
                                          </p:stCondLst>
                                        </p:cTn>
                                        <p:tgtEl>
                                          <p:spTgt spid="4">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4">
                                            <p:txEl>
                                              <p:pRg st="14" end="14"/>
                                            </p:txEl>
                                          </p:spTgt>
                                        </p:tgtEl>
                                        <p:attrNameLst>
                                          <p:attrName>ppt_x</p:attrName>
                                          <p:attrName>ppt_y</p:attrName>
                                        </p:attrNameLst>
                                      </p:cBhvr>
                                    </p:animMotion>
                                    <p:animEffect transition="in" filter="fade">
                                      <p:cBhvr>
                                        <p:cTn id="86" dur="1000"/>
                                        <p:tgtEl>
                                          <p:spTgt spid="4">
                                            <p:txEl>
                                              <p:pRg st="14" end="14"/>
                                            </p:txEl>
                                          </p:spTgt>
                                        </p:tgtEl>
                                      </p:cBhvr>
                                    </p:animEffect>
                                  </p:childTnLst>
                                </p:cTn>
                              </p:par>
                              <p:par>
                                <p:cTn id="87" presetID="52" presetClass="entr" presetSubtype="0" fill="hold" nodeType="withEffect">
                                  <p:stCondLst>
                                    <p:cond delay="0"/>
                                  </p:stCondLst>
                                  <p:childTnLst>
                                    <p:set>
                                      <p:cBhvr>
                                        <p:cTn id="88" dur="1" fill="hold">
                                          <p:stCondLst>
                                            <p:cond delay="0"/>
                                          </p:stCondLst>
                                        </p:cTn>
                                        <p:tgtEl>
                                          <p:spTgt spid="4">
                                            <p:txEl>
                                              <p:pRg st="15" end="15"/>
                                            </p:txEl>
                                          </p:spTgt>
                                        </p:tgtEl>
                                        <p:attrNameLst>
                                          <p:attrName>style.visibility</p:attrName>
                                        </p:attrNameLst>
                                      </p:cBhvr>
                                      <p:to>
                                        <p:strVal val="visible"/>
                                      </p:to>
                                    </p:set>
                                    <p:animScale>
                                      <p:cBhvr>
                                        <p:cTn id="89" dur="1000" decel="50000" fill="hold">
                                          <p:stCondLst>
                                            <p:cond delay="0"/>
                                          </p:stCondLst>
                                        </p:cTn>
                                        <p:tgtEl>
                                          <p:spTgt spid="4">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4">
                                            <p:txEl>
                                              <p:pRg st="15" end="15"/>
                                            </p:txEl>
                                          </p:spTgt>
                                        </p:tgtEl>
                                        <p:attrNameLst>
                                          <p:attrName>ppt_x</p:attrName>
                                          <p:attrName>ppt_y</p:attrName>
                                        </p:attrNameLst>
                                      </p:cBhvr>
                                    </p:animMotion>
                                    <p:animEffect transition="in" filter="fade">
                                      <p:cBhvr>
                                        <p:cTn id="91" dur="1000"/>
                                        <p:tgtEl>
                                          <p:spTgt spid="4">
                                            <p:txEl>
                                              <p:pRg st="15" end="15"/>
                                            </p:txEl>
                                          </p:spTgt>
                                        </p:tgtEl>
                                      </p:cBhvr>
                                    </p:animEffect>
                                  </p:childTnLst>
                                </p:cTn>
                              </p:par>
                              <p:par>
                                <p:cTn id="92" presetID="52" presetClass="entr" presetSubtype="0" fill="hold" nodeType="withEffect">
                                  <p:stCondLst>
                                    <p:cond delay="0"/>
                                  </p:stCondLst>
                                  <p:childTnLst>
                                    <p:set>
                                      <p:cBhvr>
                                        <p:cTn id="93" dur="1" fill="hold">
                                          <p:stCondLst>
                                            <p:cond delay="0"/>
                                          </p:stCondLst>
                                        </p:cTn>
                                        <p:tgtEl>
                                          <p:spTgt spid="4">
                                            <p:txEl>
                                              <p:pRg st="16" end="16"/>
                                            </p:txEl>
                                          </p:spTgt>
                                        </p:tgtEl>
                                        <p:attrNameLst>
                                          <p:attrName>style.visibility</p:attrName>
                                        </p:attrNameLst>
                                      </p:cBhvr>
                                      <p:to>
                                        <p:strVal val="visible"/>
                                      </p:to>
                                    </p:set>
                                    <p:animScale>
                                      <p:cBhvr>
                                        <p:cTn id="94" dur="1000" decel="50000" fill="hold">
                                          <p:stCondLst>
                                            <p:cond delay="0"/>
                                          </p:stCondLst>
                                        </p:cTn>
                                        <p:tgtEl>
                                          <p:spTgt spid="4">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4">
                                            <p:txEl>
                                              <p:pRg st="16" end="16"/>
                                            </p:txEl>
                                          </p:spTgt>
                                        </p:tgtEl>
                                        <p:attrNameLst>
                                          <p:attrName>ppt_x</p:attrName>
                                          <p:attrName>ppt_y</p:attrName>
                                        </p:attrNameLst>
                                      </p:cBhvr>
                                    </p:animMotion>
                                    <p:animEffect transition="in" filter="fade">
                                      <p:cBhvr>
                                        <p:cTn id="96" dur="1000"/>
                                        <p:tgtEl>
                                          <p:spTgt spid="4">
                                            <p:txEl>
                                              <p:pRg st="16" end="16"/>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iterate type="lt">
                                    <p:tmPct val="5000"/>
                                  </p:iterate>
                                  <p:childTnLst>
                                    <p:set>
                                      <p:cBhvr>
                                        <p:cTn id="99" dur="1" fill="hold">
                                          <p:stCondLst>
                                            <p:cond delay="0"/>
                                          </p:stCondLst>
                                        </p:cTn>
                                        <p:tgtEl>
                                          <p:spTgt spid="5"/>
                                        </p:tgtEl>
                                        <p:attrNameLst>
                                          <p:attrName>style.visibility</p:attrName>
                                        </p:attrNameLst>
                                      </p:cBhvr>
                                      <p:to>
                                        <p:strVal val="visible"/>
                                      </p:to>
                                    </p:set>
                                    <p:anim calcmode="lin" valueType="num">
                                      <p:cBhvr>
                                        <p:cTn id="100" dur="1000" fill="hold"/>
                                        <p:tgtEl>
                                          <p:spTgt spid="5"/>
                                        </p:tgtEl>
                                        <p:attrNameLst>
                                          <p:attrName>ppt_w</p:attrName>
                                        </p:attrNameLst>
                                      </p:cBhvr>
                                      <p:tavLst>
                                        <p:tav tm="0">
                                          <p:val>
                                            <p:fltVal val="0"/>
                                          </p:val>
                                        </p:tav>
                                        <p:tav tm="100000">
                                          <p:val>
                                            <p:strVal val="#ppt_w"/>
                                          </p:val>
                                        </p:tav>
                                      </p:tavLst>
                                    </p:anim>
                                    <p:anim calcmode="lin" valueType="num">
                                      <p:cBhvr>
                                        <p:cTn id="101" dur="1000" fill="hold"/>
                                        <p:tgtEl>
                                          <p:spTgt spid="5"/>
                                        </p:tgtEl>
                                        <p:attrNameLst>
                                          <p:attrName>ppt_h</p:attrName>
                                        </p:attrNameLst>
                                      </p:cBhvr>
                                      <p:tavLst>
                                        <p:tav tm="0">
                                          <p:val>
                                            <p:fltVal val="0"/>
                                          </p:val>
                                        </p:tav>
                                        <p:tav tm="100000">
                                          <p:val>
                                            <p:strVal val="#ppt_h"/>
                                          </p:val>
                                        </p:tav>
                                      </p:tavLst>
                                    </p:anim>
                                    <p:anim calcmode="lin" valueType="num">
                                      <p:cBhvr>
                                        <p:cTn id="102" dur="1000" fill="hold"/>
                                        <p:tgtEl>
                                          <p:spTgt spid="5"/>
                                        </p:tgtEl>
                                        <p:attrNameLst>
                                          <p:attrName>style.rotation</p:attrName>
                                        </p:attrNameLst>
                                      </p:cBhvr>
                                      <p:tavLst>
                                        <p:tav tm="0">
                                          <p:val>
                                            <p:fltVal val="90"/>
                                          </p:val>
                                        </p:tav>
                                        <p:tav tm="100000">
                                          <p:val>
                                            <p:fltVal val="0"/>
                                          </p:val>
                                        </p:tav>
                                      </p:tavLst>
                                    </p:anim>
                                    <p:animEffect transition="in" filter="fade">
                                      <p:cBhvr>
                                        <p:cTn id="10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77500" lnSpcReduction="20000"/>
          </a:bodyPr>
          <a:lstStyle/>
          <a:p>
            <a:pPr>
              <a:buNone/>
            </a:pPr>
            <a:r>
              <a:rPr lang="ru-RU" dirty="0" smtClean="0">
                <a:solidFill>
                  <a:schemeClr val="bg1">
                    <a:lumMod val="95000"/>
                    <a:lumOff val="5000"/>
                  </a:schemeClr>
                </a:solidFill>
              </a:rPr>
              <a:t>В конце ноября 1925 из-за</a:t>
            </a:r>
          </a:p>
          <a:p>
            <a:pPr>
              <a:buNone/>
            </a:pPr>
            <a:r>
              <a:rPr lang="ru-RU" dirty="0" smtClean="0">
                <a:solidFill>
                  <a:schemeClr val="bg1">
                    <a:lumMod val="95000"/>
                    <a:lumOff val="5000"/>
                  </a:schemeClr>
                </a:solidFill>
              </a:rPr>
              <a:t>угрозы ареста ему пришлось</a:t>
            </a:r>
          </a:p>
          <a:p>
            <a:pPr>
              <a:buNone/>
            </a:pPr>
            <a:r>
              <a:rPr lang="ru-RU" dirty="0" smtClean="0">
                <a:solidFill>
                  <a:schemeClr val="bg1">
                    <a:lumMod val="95000"/>
                    <a:lumOff val="5000"/>
                  </a:schemeClr>
                </a:solidFill>
              </a:rPr>
              <a:t>лечь в</a:t>
            </a:r>
          </a:p>
          <a:p>
            <a:pPr>
              <a:buNone/>
            </a:pPr>
            <a:r>
              <a:rPr lang="ru-RU" dirty="0" smtClean="0">
                <a:solidFill>
                  <a:schemeClr val="bg1">
                    <a:lumMod val="95000"/>
                    <a:lumOff val="5000"/>
                  </a:schemeClr>
                </a:solidFill>
              </a:rPr>
              <a:t>Психоневрологическую</a:t>
            </a:r>
          </a:p>
          <a:p>
            <a:pPr>
              <a:buNone/>
            </a:pPr>
            <a:r>
              <a:rPr lang="ru-RU" dirty="0" smtClean="0">
                <a:solidFill>
                  <a:schemeClr val="bg1">
                    <a:lumMod val="95000"/>
                    <a:lumOff val="5000"/>
                  </a:schemeClr>
                </a:solidFill>
              </a:rPr>
              <a:t>клинику. Софья Толстая</a:t>
            </a:r>
          </a:p>
          <a:p>
            <a:pPr>
              <a:buNone/>
            </a:pPr>
            <a:r>
              <a:rPr lang="ru-RU" dirty="0" smtClean="0">
                <a:solidFill>
                  <a:schemeClr val="bg1">
                    <a:lumMod val="95000"/>
                    <a:lumOff val="5000"/>
                  </a:schemeClr>
                </a:solidFill>
              </a:rPr>
              <a:t>договорилась с профессором</a:t>
            </a:r>
          </a:p>
          <a:p>
            <a:pPr>
              <a:buNone/>
            </a:pPr>
            <a:r>
              <a:rPr lang="ru-RU" dirty="0" smtClean="0">
                <a:solidFill>
                  <a:schemeClr val="bg1">
                    <a:lumMod val="95000"/>
                    <a:lumOff val="5000"/>
                  </a:schemeClr>
                </a:solidFill>
              </a:rPr>
              <a:t>П.Б. Ганнушкиным о</a:t>
            </a:r>
          </a:p>
          <a:p>
            <a:pPr>
              <a:buNone/>
            </a:pPr>
            <a:r>
              <a:rPr lang="ru-RU" dirty="0" smtClean="0">
                <a:solidFill>
                  <a:schemeClr val="bg1">
                    <a:lumMod val="95000"/>
                    <a:lumOff val="5000"/>
                  </a:schemeClr>
                </a:solidFill>
              </a:rPr>
              <a:t>госпитализации поэта в</a:t>
            </a:r>
          </a:p>
          <a:p>
            <a:pPr>
              <a:buNone/>
            </a:pPr>
            <a:r>
              <a:rPr lang="ru-RU" dirty="0" smtClean="0">
                <a:solidFill>
                  <a:schemeClr val="bg1">
                    <a:lumMod val="95000"/>
                    <a:lumOff val="5000"/>
                  </a:schemeClr>
                </a:solidFill>
              </a:rPr>
              <a:t>платную клинику Московского</a:t>
            </a:r>
          </a:p>
          <a:p>
            <a:pPr>
              <a:buNone/>
            </a:pPr>
            <a:r>
              <a:rPr lang="ru-RU" dirty="0" smtClean="0">
                <a:solidFill>
                  <a:schemeClr val="bg1">
                    <a:lumMod val="95000"/>
                    <a:lumOff val="5000"/>
                  </a:schemeClr>
                </a:solidFill>
              </a:rPr>
              <a:t>университета. Профессор</a:t>
            </a:r>
          </a:p>
          <a:p>
            <a:pPr>
              <a:buNone/>
            </a:pPr>
            <a:r>
              <a:rPr lang="ru-RU" dirty="0" smtClean="0">
                <a:solidFill>
                  <a:schemeClr val="bg1">
                    <a:lumMod val="95000"/>
                    <a:lumOff val="5000"/>
                  </a:schemeClr>
                </a:solidFill>
              </a:rPr>
              <a:t>обещал предоставить ему</a:t>
            </a:r>
          </a:p>
          <a:p>
            <a:pPr>
              <a:buNone/>
            </a:pPr>
            <a:r>
              <a:rPr lang="ru-RU" dirty="0" smtClean="0">
                <a:solidFill>
                  <a:schemeClr val="bg1">
                    <a:lumMod val="95000"/>
                    <a:lumOff val="5000"/>
                  </a:schemeClr>
                </a:solidFill>
              </a:rPr>
              <a:t>отдельную палату, где Есенин</a:t>
            </a:r>
          </a:p>
          <a:p>
            <a:pPr>
              <a:buNone/>
            </a:pPr>
            <a:r>
              <a:rPr lang="ru-RU" dirty="0" smtClean="0">
                <a:solidFill>
                  <a:schemeClr val="bg1">
                    <a:lumMod val="95000"/>
                    <a:lumOff val="5000"/>
                  </a:schemeClr>
                </a:solidFill>
              </a:rPr>
              <a:t>мог заниматься литературной</a:t>
            </a:r>
          </a:p>
          <a:p>
            <a:pPr>
              <a:buNone/>
            </a:pPr>
            <a:r>
              <a:rPr lang="ru-RU" dirty="0" smtClean="0">
                <a:solidFill>
                  <a:schemeClr val="bg1">
                    <a:lumMod val="95000"/>
                    <a:lumOff val="5000"/>
                  </a:schemeClr>
                </a:solidFill>
              </a:rPr>
              <a:t>работой.</a:t>
            </a:r>
            <a:endParaRPr lang="ru-RU" dirty="0">
              <a:solidFill>
                <a:schemeClr val="bg1">
                  <a:lumMod val="95000"/>
                  <a:lumOff val="5000"/>
                </a:schemeClr>
              </a:solidFill>
            </a:endParaRPr>
          </a:p>
        </p:txBody>
      </p:sp>
      <p:pic>
        <p:nvPicPr>
          <p:cNvPr id="5" name="Содержимое 4" descr="_006.jpg"/>
          <p:cNvPicPr>
            <a:picLocks noGrp="1" noChangeAspect="1"/>
          </p:cNvPicPr>
          <p:nvPr>
            <p:ph sz="half" idx="2"/>
          </p:nvPr>
        </p:nvPicPr>
        <p:blipFill>
          <a:blip r:embed="rId3" cstate="print"/>
          <a:stretch>
            <a:fillRect/>
          </a:stretch>
        </p:blipFill>
        <p:spPr>
          <a:xfrm>
            <a:off x="4495800" y="1676400"/>
            <a:ext cx="4343400" cy="3558381"/>
          </a:xfrm>
        </p:spPr>
        <p:style>
          <a:lnRef idx="0">
            <a:schemeClr val="accent2"/>
          </a:lnRef>
          <a:fillRef idx="3">
            <a:schemeClr val="accent2"/>
          </a:fillRef>
          <a:effectRef idx="3">
            <a:schemeClr val="accent2"/>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trips(downLeft)">
                                      <p:cBhvr>
                                        <p:cTn id="25" dur="500"/>
                                        <p:tgtEl>
                                          <p:spTgt spid="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trips(downLeft)">
                                      <p:cBhvr>
                                        <p:cTn id="28" dur="500"/>
                                        <p:tgtEl>
                                          <p:spTgt spid="3">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trips(downLeft)">
                                      <p:cBhvr>
                                        <p:cTn id="31" dur="500"/>
                                        <p:tgtEl>
                                          <p:spTgt spid="3">
                                            <p:txEl>
                                              <p:pRg st="8" end="8"/>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strips(downLeft)">
                                      <p:cBhvr>
                                        <p:cTn id="34" dur="500"/>
                                        <p:tgtEl>
                                          <p:spTgt spid="3">
                                            <p:txEl>
                                              <p:pRg st="9" end="9"/>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trips(downLeft)">
                                      <p:cBhvr>
                                        <p:cTn id="37" dur="500"/>
                                        <p:tgtEl>
                                          <p:spTgt spid="3">
                                            <p:txEl>
                                              <p:pRg st="10" end="10"/>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strips(downLeft)">
                                      <p:cBhvr>
                                        <p:cTn id="40" dur="500"/>
                                        <p:tgtEl>
                                          <p:spTgt spid="3">
                                            <p:txEl>
                                              <p:pRg st="11" end="11"/>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strips(downLeft)">
                                      <p:cBhvr>
                                        <p:cTn id="43" dur="500"/>
                                        <p:tgtEl>
                                          <p:spTgt spid="3">
                                            <p:txEl>
                                              <p:pRg st="12" end="12"/>
                                            </p:txEl>
                                          </p:spTgt>
                                        </p:tgtEl>
                                      </p:cBhvr>
                                    </p:animEffect>
                                  </p:childTnLst>
                                </p:cTn>
                              </p:par>
                              <p:par>
                                <p:cTn id="44" presetID="18" presetClass="entr" presetSubtype="12"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strips(downLeft)">
                                      <p:cBhvr>
                                        <p:cTn id="46" dur="500"/>
                                        <p:tgtEl>
                                          <p:spTgt spid="3">
                                            <p:txEl>
                                              <p:pRg st="13" end="13"/>
                                            </p:txEl>
                                          </p:spTgt>
                                        </p:tgtEl>
                                      </p:cBhvr>
                                    </p:animEffect>
                                  </p:childTnLst>
                                </p:cTn>
                              </p:par>
                            </p:childTnLst>
                          </p:cTn>
                        </p:par>
                        <p:par>
                          <p:cTn id="47" fill="hold">
                            <p:stCondLst>
                              <p:cond delay="500"/>
                            </p:stCondLst>
                            <p:childTnLst>
                              <p:par>
                                <p:cTn id="48" presetID="24"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to="" calcmode="lin" valueType="num">
                                      <p:cBhvr>
                                        <p:cTn id="5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Содержимое 4" descr="angleter.jpg"/>
          <p:cNvPicPr>
            <a:picLocks noGrp="1" noChangeAspect="1"/>
          </p:cNvPicPr>
          <p:nvPr>
            <p:ph sz="half" idx="1"/>
          </p:nvPr>
        </p:nvPicPr>
        <p:blipFill>
          <a:blip r:embed="rId3" cstate="print"/>
          <a:stretch>
            <a:fillRect/>
          </a:stretch>
        </p:blipFill>
        <p:spPr>
          <a:xfrm>
            <a:off x="228600" y="1371600"/>
            <a:ext cx="423877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0000" endA="300" endPos="55000" dir="5400000" sy="-100000" algn="bl" rotWithShape="0"/>
          </a:effectLst>
        </p:spPr>
      </p:pic>
      <p:sp>
        <p:nvSpPr>
          <p:cNvPr id="4" name="Содержимое 3"/>
          <p:cNvSpPr>
            <a:spLocks noGrp="1"/>
          </p:cNvSpPr>
          <p:nvPr>
            <p:ph sz="half" idx="2"/>
          </p:nvPr>
        </p:nvSpPr>
        <p:spPr>
          <a:xfrm>
            <a:off x="4648200" y="838200"/>
            <a:ext cx="3657600" cy="5211763"/>
          </a:xfrm>
        </p:spPr>
        <p:txBody>
          <a:bodyPr>
            <a:normAutofit fontScale="62500" lnSpcReduction="20000"/>
          </a:bodyPr>
          <a:lstStyle/>
          <a:p>
            <a:pPr>
              <a:buNone/>
            </a:pPr>
            <a:r>
              <a:rPr lang="ru-RU" dirty="0" smtClean="0">
                <a:solidFill>
                  <a:schemeClr val="bg1">
                    <a:lumMod val="95000"/>
                    <a:lumOff val="5000"/>
                  </a:schemeClr>
                </a:solidFill>
              </a:rPr>
              <a:t>Сотрудники ГПУ и милиции сбились</a:t>
            </a:r>
          </a:p>
          <a:p>
            <a:pPr>
              <a:buNone/>
            </a:pPr>
            <a:r>
              <a:rPr lang="ru-RU" dirty="0" smtClean="0">
                <a:solidFill>
                  <a:schemeClr val="bg1">
                    <a:lumMod val="95000"/>
                    <a:lumOff val="5000"/>
                  </a:schemeClr>
                </a:solidFill>
              </a:rPr>
              <a:t>с ног, разыскивая поэта. О его</a:t>
            </a:r>
          </a:p>
          <a:p>
            <a:pPr>
              <a:buNone/>
            </a:pPr>
            <a:r>
              <a:rPr lang="ru-RU" dirty="0" smtClean="0">
                <a:solidFill>
                  <a:schemeClr val="bg1">
                    <a:lumMod val="95000"/>
                    <a:lumOff val="5000"/>
                  </a:schemeClr>
                </a:solidFill>
              </a:rPr>
              <a:t>госпитализации в клинику знали</a:t>
            </a:r>
          </a:p>
          <a:p>
            <a:pPr>
              <a:buNone/>
            </a:pPr>
            <a:r>
              <a:rPr lang="ru-RU" dirty="0" smtClean="0">
                <a:solidFill>
                  <a:schemeClr val="bg1">
                    <a:lumMod val="95000"/>
                    <a:lumOff val="5000"/>
                  </a:schemeClr>
                </a:solidFill>
              </a:rPr>
              <a:t>всего несколько человек, но</a:t>
            </a:r>
          </a:p>
          <a:p>
            <a:pPr>
              <a:buNone/>
            </a:pPr>
            <a:r>
              <a:rPr lang="ru-RU" dirty="0" smtClean="0">
                <a:solidFill>
                  <a:schemeClr val="bg1">
                    <a:lumMod val="95000"/>
                    <a:lumOff val="5000"/>
                  </a:schemeClr>
                </a:solidFill>
              </a:rPr>
              <a:t>осведомители нашлись. 28 ноября</a:t>
            </a:r>
          </a:p>
          <a:p>
            <a:pPr>
              <a:buNone/>
            </a:pPr>
            <a:r>
              <a:rPr lang="ru-RU" dirty="0" smtClean="0">
                <a:solidFill>
                  <a:schemeClr val="bg1">
                    <a:lumMod val="95000"/>
                    <a:lumOff val="5000"/>
                  </a:schemeClr>
                </a:solidFill>
              </a:rPr>
              <a:t>чекисты примчались к директору</a:t>
            </a:r>
          </a:p>
          <a:p>
            <a:pPr>
              <a:buNone/>
            </a:pPr>
            <a:r>
              <a:rPr lang="ru-RU" dirty="0" smtClean="0">
                <a:solidFill>
                  <a:schemeClr val="bg1">
                    <a:lumMod val="95000"/>
                    <a:lumOff val="5000"/>
                  </a:schemeClr>
                </a:solidFill>
              </a:rPr>
              <a:t>клиники профессору П.Б.</a:t>
            </a:r>
          </a:p>
          <a:p>
            <a:pPr>
              <a:buNone/>
            </a:pPr>
            <a:r>
              <a:rPr lang="ru-RU" dirty="0" smtClean="0">
                <a:solidFill>
                  <a:schemeClr val="bg1">
                    <a:lumMod val="95000"/>
                    <a:lumOff val="5000"/>
                  </a:schemeClr>
                </a:solidFill>
              </a:rPr>
              <a:t>Ганнушкину и потребовали выдачи</a:t>
            </a:r>
          </a:p>
          <a:p>
            <a:pPr>
              <a:buNone/>
            </a:pPr>
            <a:r>
              <a:rPr lang="ru-RU" dirty="0" smtClean="0">
                <a:solidFill>
                  <a:schemeClr val="bg1">
                    <a:lumMod val="95000"/>
                    <a:lumOff val="5000"/>
                  </a:schemeClr>
                </a:solidFill>
              </a:rPr>
              <a:t>Есенина, но он не выдал на</a:t>
            </a:r>
          </a:p>
          <a:p>
            <a:pPr>
              <a:buNone/>
            </a:pPr>
            <a:r>
              <a:rPr lang="ru-RU" dirty="0" smtClean="0">
                <a:solidFill>
                  <a:schemeClr val="bg1">
                    <a:lumMod val="95000"/>
                    <a:lumOff val="5000"/>
                  </a:schemeClr>
                </a:solidFill>
              </a:rPr>
              <a:t>расправу своего земляка. За</a:t>
            </a:r>
          </a:p>
          <a:p>
            <a:pPr>
              <a:buNone/>
            </a:pPr>
            <a:r>
              <a:rPr lang="ru-RU" dirty="0" smtClean="0">
                <a:solidFill>
                  <a:schemeClr val="bg1">
                    <a:lumMod val="95000"/>
                    <a:lumOff val="5000"/>
                  </a:schemeClr>
                </a:solidFill>
              </a:rPr>
              <a:t>клиникой устанавливается</a:t>
            </a:r>
          </a:p>
          <a:p>
            <a:pPr>
              <a:buNone/>
            </a:pPr>
            <a:r>
              <a:rPr lang="ru-RU" dirty="0" smtClean="0">
                <a:solidFill>
                  <a:schemeClr val="bg1">
                    <a:lumMod val="95000"/>
                    <a:lumOff val="5000"/>
                  </a:schemeClr>
                </a:solidFill>
              </a:rPr>
              <a:t>наблюдение. Выждав момент,</a:t>
            </a:r>
          </a:p>
          <a:p>
            <a:pPr>
              <a:buNone/>
            </a:pPr>
            <a:r>
              <a:rPr lang="ru-RU" dirty="0" smtClean="0">
                <a:solidFill>
                  <a:schemeClr val="bg1">
                    <a:lumMod val="95000"/>
                    <a:lumOff val="5000"/>
                  </a:schemeClr>
                </a:solidFill>
              </a:rPr>
              <a:t>Есенин прерывает курс лечения</a:t>
            </a:r>
          </a:p>
          <a:p>
            <a:pPr>
              <a:buNone/>
            </a:pPr>
            <a:r>
              <a:rPr lang="ru-RU" dirty="0" smtClean="0">
                <a:solidFill>
                  <a:schemeClr val="bg1">
                    <a:lumMod val="95000"/>
                    <a:lumOff val="5000"/>
                  </a:schemeClr>
                </a:solidFill>
              </a:rPr>
              <a:t>(вышел из клиники в группе</a:t>
            </a:r>
          </a:p>
          <a:p>
            <a:pPr>
              <a:buNone/>
            </a:pPr>
            <a:r>
              <a:rPr lang="ru-RU" dirty="0" smtClean="0">
                <a:solidFill>
                  <a:schemeClr val="bg1">
                    <a:lumMod val="95000"/>
                    <a:lumOff val="5000"/>
                  </a:schemeClr>
                </a:solidFill>
              </a:rPr>
              <a:t>посетителей) и 23 декабря уезжает</a:t>
            </a:r>
          </a:p>
          <a:p>
            <a:pPr>
              <a:buNone/>
            </a:pPr>
            <a:r>
              <a:rPr lang="ru-RU" dirty="0" smtClean="0">
                <a:solidFill>
                  <a:schemeClr val="bg1">
                    <a:lumMod val="95000"/>
                    <a:lumOff val="5000"/>
                  </a:schemeClr>
                </a:solidFill>
              </a:rPr>
              <a:t>в Ленинград. В ночь на 28 декабря</a:t>
            </a:r>
          </a:p>
          <a:p>
            <a:pPr>
              <a:buNone/>
            </a:pPr>
            <a:r>
              <a:rPr lang="ru-RU" dirty="0" smtClean="0">
                <a:solidFill>
                  <a:schemeClr val="bg1">
                    <a:lumMod val="95000"/>
                    <a:lumOff val="5000"/>
                  </a:schemeClr>
                </a:solidFill>
              </a:rPr>
              <a:t>в гостинице "</a:t>
            </a:r>
            <a:r>
              <a:rPr lang="ru-RU" dirty="0" err="1" smtClean="0">
                <a:solidFill>
                  <a:schemeClr val="bg1">
                    <a:lumMod val="95000"/>
                    <a:lumOff val="5000"/>
                  </a:schemeClr>
                </a:solidFill>
              </a:rPr>
              <a:t>Англетер</a:t>
            </a:r>
            <a:r>
              <a:rPr lang="ru-RU" dirty="0" smtClean="0">
                <a:solidFill>
                  <a:schemeClr val="bg1">
                    <a:lumMod val="95000"/>
                    <a:lumOff val="5000"/>
                  </a:schemeClr>
                </a:solidFill>
              </a:rPr>
              <a:t>" Сергея</a:t>
            </a:r>
          </a:p>
          <a:p>
            <a:pPr>
              <a:buNone/>
            </a:pPr>
            <a:r>
              <a:rPr lang="ru-RU" dirty="0" smtClean="0">
                <a:solidFill>
                  <a:schemeClr val="bg1">
                    <a:lumMod val="95000"/>
                    <a:lumOff val="5000"/>
                  </a:schemeClr>
                </a:solidFill>
              </a:rPr>
              <a:t>Есенина убивают инсценировав</a:t>
            </a:r>
          </a:p>
          <a:p>
            <a:pPr>
              <a:buNone/>
            </a:pPr>
            <a:r>
              <a:rPr lang="ru-RU" dirty="0" smtClean="0">
                <a:solidFill>
                  <a:schemeClr val="bg1">
                    <a:lumMod val="95000"/>
                    <a:lumOff val="5000"/>
                  </a:schemeClr>
                </a:solidFill>
              </a:rPr>
              <a:t>самоубийство.</a:t>
            </a:r>
            <a:endParaRPr lang="ru-RU"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
                                        <p:tgtEl>
                                          <p:spTgt spid="4">
                                            <p:txEl>
                                              <p:pRg st="9" end="9"/>
                                            </p:txEl>
                                          </p:spTgt>
                                        </p:tgtEl>
                                      </p:cBhvr>
                                    </p:animEffect>
                                    <p:anim calcmode="lin" valueType="num">
                                      <p:cBhvr>
                                        <p:cTn id="6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1000"/>
                                        <p:tgtEl>
                                          <p:spTgt spid="4">
                                            <p:txEl>
                                              <p:pRg st="10" end="10"/>
                                            </p:txEl>
                                          </p:spTgt>
                                        </p:tgtEl>
                                      </p:cBhvr>
                                    </p:animEffect>
                                    <p:anim calcmode="lin" valueType="num">
                                      <p:cBhvr>
                                        <p:cTn id="6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1000"/>
                                        <p:tgtEl>
                                          <p:spTgt spid="4">
                                            <p:txEl>
                                              <p:pRg st="11" end="11"/>
                                            </p:txEl>
                                          </p:spTgt>
                                        </p:tgtEl>
                                      </p:cBhvr>
                                    </p:animEffect>
                                    <p:anim calcmode="lin" valueType="num">
                                      <p:cBhvr>
                                        <p:cTn id="7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4">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Effect transition="in" filter="fade">
                                      <p:cBhvr>
                                        <p:cTn id="79" dur="1000"/>
                                        <p:tgtEl>
                                          <p:spTgt spid="4">
                                            <p:txEl>
                                              <p:pRg st="12" end="12"/>
                                            </p:txEl>
                                          </p:spTgt>
                                        </p:tgtEl>
                                      </p:cBhvr>
                                    </p:animEffect>
                                    <p:anim calcmode="lin" valueType="num">
                                      <p:cBhvr>
                                        <p:cTn id="8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4">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Effect transition="in" filter="fade">
                                      <p:cBhvr>
                                        <p:cTn id="85" dur="1000"/>
                                        <p:tgtEl>
                                          <p:spTgt spid="4">
                                            <p:txEl>
                                              <p:pRg st="13" end="13"/>
                                            </p:txEl>
                                          </p:spTgt>
                                        </p:tgtEl>
                                      </p:cBhvr>
                                    </p:animEffect>
                                    <p:anim calcmode="lin" valueType="num">
                                      <p:cBhvr>
                                        <p:cTn id="8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4">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Effect transition="in" filter="fade">
                                      <p:cBhvr>
                                        <p:cTn id="91" dur="1000"/>
                                        <p:tgtEl>
                                          <p:spTgt spid="4">
                                            <p:txEl>
                                              <p:pRg st="14" end="14"/>
                                            </p:txEl>
                                          </p:spTgt>
                                        </p:tgtEl>
                                      </p:cBhvr>
                                    </p:animEffect>
                                    <p:anim calcmode="lin" valueType="num">
                                      <p:cBhvr>
                                        <p:cTn id="92"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4">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4">
                                            <p:txEl>
                                              <p:pRg st="15" end="15"/>
                                            </p:txEl>
                                          </p:spTgt>
                                        </p:tgtEl>
                                        <p:attrNameLst>
                                          <p:attrName>style.visibility</p:attrName>
                                        </p:attrNameLst>
                                      </p:cBhvr>
                                      <p:to>
                                        <p:strVal val="visible"/>
                                      </p:to>
                                    </p:set>
                                    <p:animEffect transition="in" filter="fade">
                                      <p:cBhvr>
                                        <p:cTn id="97" dur="1000"/>
                                        <p:tgtEl>
                                          <p:spTgt spid="4">
                                            <p:txEl>
                                              <p:pRg st="15" end="15"/>
                                            </p:txEl>
                                          </p:spTgt>
                                        </p:tgtEl>
                                      </p:cBhvr>
                                    </p:animEffect>
                                    <p:anim calcmode="lin" valueType="num">
                                      <p:cBhvr>
                                        <p:cTn id="98"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4">
                                            <p:txEl>
                                              <p:pRg st="15" end="1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
                                            <p:txEl>
                                              <p:pRg st="15" end="15"/>
                                            </p:txEl>
                                          </p:spTgt>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4">
                                            <p:txEl>
                                              <p:pRg st="16" end="16"/>
                                            </p:txEl>
                                          </p:spTgt>
                                        </p:tgtEl>
                                        <p:attrNameLst>
                                          <p:attrName>style.visibility</p:attrName>
                                        </p:attrNameLst>
                                      </p:cBhvr>
                                      <p:to>
                                        <p:strVal val="visible"/>
                                      </p:to>
                                    </p:set>
                                    <p:animEffect transition="in" filter="fade">
                                      <p:cBhvr>
                                        <p:cTn id="103" dur="1000"/>
                                        <p:tgtEl>
                                          <p:spTgt spid="4">
                                            <p:txEl>
                                              <p:pRg st="16" end="16"/>
                                            </p:txEl>
                                          </p:spTgt>
                                        </p:tgtEl>
                                      </p:cBhvr>
                                    </p:animEffect>
                                    <p:anim calcmode="lin" valueType="num">
                                      <p:cBhvr>
                                        <p:cTn id="104"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4">
                                            <p:txEl>
                                              <p:pRg st="16" end="16"/>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4">
                                            <p:txEl>
                                              <p:pRg st="16" end="16"/>
                                            </p:txEl>
                                          </p:spTgt>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4">
                                            <p:txEl>
                                              <p:pRg st="17" end="17"/>
                                            </p:txEl>
                                          </p:spTgt>
                                        </p:tgtEl>
                                        <p:attrNameLst>
                                          <p:attrName>style.visibility</p:attrName>
                                        </p:attrNameLst>
                                      </p:cBhvr>
                                      <p:to>
                                        <p:strVal val="visible"/>
                                      </p:to>
                                    </p:set>
                                    <p:animEffect transition="in" filter="fade">
                                      <p:cBhvr>
                                        <p:cTn id="109" dur="1000"/>
                                        <p:tgtEl>
                                          <p:spTgt spid="4">
                                            <p:txEl>
                                              <p:pRg st="17" end="17"/>
                                            </p:txEl>
                                          </p:spTgt>
                                        </p:tgtEl>
                                      </p:cBhvr>
                                    </p:animEffect>
                                    <p:anim calcmode="lin" valueType="num">
                                      <p:cBhvr>
                                        <p:cTn id="110"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111" dur="900" decel="100000" fill="hold"/>
                                        <p:tgtEl>
                                          <p:spTgt spid="4">
                                            <p:txEl>
                                              <p:pRg st="17" end="17"/>
                                            </p:tx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4">
                                            <p:txEl>
                                              <p:pRg st="17" end="17"/>
                                            </p:txEl>
                                          </p:spTgt>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4">
                                            <p:txEl>
                                              <p:pRg st="18" end="18"/>
                                            </p:txEl>
                                          </p:spTgt>
                                        </p:tgtEl>
                                        <p:attrNameLst>
                                          <p:attrName>style.visibility</p:attrName>
                                        </p:attrNameLst>
                                      </p:cBhvr>
                                      <p:to>
                                        <p:strVal val="visible"/>
                                      </p:to>
                                    </p:set>
                                    <p:animEffect transition="in" filter="fade">
                                      <p:cBhvr>
                                        <p:cTn id="115" dur="1000"/>
                                        <p:tgtEl>
                                          <p:spTgt spid="4">
                                            <p:txEl>
                                              <p:pRg st="18" end="18"/>
                                            </p:txEl>
                                          </p:spTgt>
                                        </p:tgtEl>
                                      </p:cBhvr>
                                    </p:animEffect>
                                    <p:anim calcmode="lin" valueType="num">
                                      <p:cBhvr>
                                        <p:cTn id="116"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4">
                                            <p:txEl>
                                              <p:pRg st="18" end="18"/>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4">
                                            <p:txEl>
                                              <p:pRg st="18" end="18"/>
                                            </p:txEl>
                                          </p:spTgt>
                                        </p:tgtEl>
                                        <p:attrNameLst>
                                          <p:attrName>ppt_y</p:attrName>
                                        </p:attrNameLst>
                                      </p:cBhvr>
                                      <p:tavLst>
                                        <p:tav tm="0">
                                          <p:val>
                                            <p:strVal val="#ppt_y-.03"/>
                                          </p:val>
                                        </p:tav>
                                        <p:tav tm="100000">
                                          <p:val>
                                            <p:strVal val="#ppt_y"/>
                                          </p:val>
                                        </p:tav>
                                      </p:tavLst>
                                    </p:anim>
                                  </p:childTnLst>
                                </p:cTn>
                              </p:par>
                            </p:childTnLst>
                          </p:cTn>
                        </p:par>
                        <p:par>
                          <p:cTn id="119" fill="hold">
                            <p:stCondLst>
                              <p:cond delay="1000"/>
                            </p:stCondLst>
                            <p:childTnLst>
                              <p:par>
                                <p:cTn id="120" presetID="52" presetClass="entr" presetSubtype="0" fill="hold" nodeType="afterEffect">
                                  <p:stCondLst>
                                    <p:cond delay="0"/>
                                  </p:stCondLst>
                                  <p:childTnLst>
                                    <p:set>
                                      <p:cBhvr>
                                        <p:cTn id="121" dur="1" fill="hold">
                                          <p:stCondLst>
                                            <p:cond delay="0"/>
                                          </p:stCondLst>
                                        </p:cTn>
                                        <p:tgtEl>
                                          <p:spTgt spid="5"/>
                                        </p:tgtEl>
                                        <p:attrNameLst>
                                          <p:attrName>style.visibility</p:attrName>
                                        </p:attrNameLst>
                                      </p:cBhvr>
                                      <p:to>
                                        <p:strVal val="visible"/>
                                      </p:to>
                                    </p:set>
                                    <p:animScale>
                                      <p:cBhvr>
                                        <p:cTn id="1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5"/>
                                        </p:tgtEl>
                                        <p:attrNameLst>
                                          <p:attrName>ppt_x</p:attrName>
                                          <p:attrName>ppt_y</p:attrName>
                                        </p:attrNameLst>
                                      </p:cBhvr>
                                    </p:animMotion>
                                    <p:animEffect transition="in" filter="fade">
                                      <p:cBhvr>
                                        <p:cTn id="1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19200"/>
          </a:xfrm>
        </p:spPr>
        <p:txBody>
          <a:bodyPr>
            <a:normAutofit/>
          </a:bodyPr>
          <a:lstStyle/>
          <a:p>
            <a:pPr algn="ctr"/>
            <a:r>
              <a:rPr lang="ru-RU" sz="3200" b="1" dirty="0" smtClean="0">
                <a:solidFill>
                  <a:schemeClr val="bg1">
                    <a:lumMod val="95000"/>
                    <a:lumOff val="5000"/>
                  </a:schemeClr>
                </a:solidFill>
                <a:latin typeface="Times New Roman" pitchFamily="18" charset="0"/>
                <a:cs typeface="Times New Roman" pitchFamily="18" charset="0"/>
              </a:rPr>
              <a:t>Сергей Александрович Есенин (1895-1925)</a:t>
            </a:r>
            <a:endParaRPr lang="ru-RU" sz="3200" b="1" dirty="0">
              <a:solidFill>
                <a:schemeClr val="bg1">
                  <a:lumMod val="95000"/>
                  <a:lumOff val="5000"/>
                </a:schemeClr>
              </a:solidFill>
              <a:latin typeface="Times New Roman" pitchFamily="18" charset="0"/>
              <a:cs typeface="Times New Roman" pitchFamily="18" charset="0"/>
            </a:endParaRPr>
          </a:p>
        </p:txBody>
      </p:sp>
      <p:pic>
        <p:nvPicPr>
          <p:cNvPr id="4" name="Содержимое 3" descr="Sharleman.jpg"/>
          <p:cNvPicPr>
            <a:picLocks noGrp="1" noChangeAspect="1"/>
          </p:cNvPicPr>
          <p:nvPr>
            <p:ph sz="half" idx="1"/>
          </p:nvPr>
        </p:nvPicPr>
        <p:blipFill>
          <a:blip r:embed="rId3" cstate="print"/>
          <a:stretch>
            <a:fillRect/>
          </a:stretch>
        </p:blipFill>
        <p:spPr>
          <a:xfrm>
            <a:off x="840899" y="1524000"/>
            <a:ext cx="329184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Содержимое 4"/>
          <p:cNvSpPr>
            <a:spLocks noGrp="1"/>
          </p:cNvSpPr>
          <p:nvPr>
            <p:ph sz="half" idx="2"/>
          </p:nvPr>
        </p:nvSpPr>
        <p:spPr>
          <a:xfrm>
            <a:off x="4648200" y="1524000"/>
            <a:ext cx="3657600" cy="4572000"/>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ru-RU" sz="2000" b="1" dirty="0" smtClean="0">
                <a:solidFill>
                  <a:schemeClr val="bg1">
                    <a:lumMod val="95000"/>
                    <a:lumOff val="5000"/>
                  </a:schemeClr>
                </a:solidFill>
              </a:rPr>
              <a:t>Русский поэт.</a:t>
            </a:r>
          </a:p>
          <a:p>
            <a:pPr algn="ctr">
              <a:buNone/>
            </a:pPr>
            <a:r>
              <a:rPr lang="ru-RU" sz="2000" b="1" dirty="0" smtClean="0">
                <a:solidFill>
                  <a:schemeClr val="bg1">
                    <a:lumMod val="95000"/>
                    <a:lumOff val="5000"/>
                  </a:schemeClr>
                </a:solidFill>
              </a:rPr>
              <a:t>Выступил как тонкий лирик,</a:t>
            </a:r>
          </a:p>
          <a:p>
            <a:pPr algn="ctr">
              <a:buNone/>
            </a:pPr>
            <a:r>
              <a:rPr lang="ru-RU" sz="2000" b="1" dirty="0" smtClean="0">
                <a:solidFill>
                  <a:schemeClr val="bg1">
                    <a:lumMod val="95000"/>
                    <a:lumOff val="5000"/>
                  </a:schemeClr>
                </a:solidFill>
              </a:rPr>
              <a:t>мастер глубоко</a:t>
            </a:r>
          </a:p>
          <a:p>
            <a:pPr algn="ctr">
              <a:buNone/>
            </a:pPr>
            <a:r>
              <a:rPr lang="ru-RU" sz="2000" b="1" dirty="0" smtClean="0">
                <a:solidFill>
                  <a:schemeClr val="bg1">
                    <a:lumMod val="95000"/>
                    <a:lumOff val="5000"/>
                  </a:schemeClr>
                </a:solidFill>
              </a:rPr>
              <a:t>психологизированного </a:t>
            </a:r>
          </a:p>
          <a:p>
            <a:pPr algn="ctr">
              <a:buNone/>
            </a:pPr>
            <a:r>
              <a:rPr lang="ru-RU" sz="2000" b="1" dirty="0" smtClean="0">
                <a:solidFill>
                  <a:schemeClr val="bg1">
                    <a:lumMod val="95000"/>
                    <a:lumOff val="5000"/>
                  </a:schemeClr>
                </a:solidFill>
              </a:rPr>
              <a:t>пейзажа, певец крестьянской</a:t>
            </a:r>
          </a:p>
          <a:p>
            <a:pPr algn="ctr">
              <a:buNone/>
            </a:pPr>
            <a:r>
              <a:rPr lang="ru-RU" sz="2000" b="1" dirty="0" smtClean="0">
                <a:solidFill>
                  <a:schemeClr val="bg1">
                    <a:lumMod val="95000"/>
                    <a:lumOff val="5000"/>
                  </a:schemeClr>
                </a:solidFill>
              </a:rPr>
              <a:t>Руси, знаток народного языка</a:t>
            </a:r>
          </a:p>
          <a:p>
            <a:pPr algn="ctr">
              <a:buNone/>
            </a:pPr>
            <a:r>
              <a:rPr lang="ru-RU" sz="2000" b="1" dirty="0" smtClean="0">
                <a:solidFill>
                  <a:schemeClr val="bg1">
                    <a:lumMod val="95000"/>
                    <a:lumOff val="5000"/>
                  </a:schemeClr>
                </a:solidFill>
              </a:rPr>
              <a:t>и народной души</a:t>
            </a:r>
            <a:endParaRPr lang="ru-RU" sz="2000" b="1" dirty="0">
              <a:solidFill>
                <a:schemeClr val="bg1">
                  <a:lumMod val="95000"/>
                  <a:lumOff val="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13"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out)">
                                      <p:cBhvr>
                                        <p:cTn id="11" dur="1000"/>
                                        <p:tgtEl>
                                          <p:spTgt spid="4"/>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diamond(in)">
                                      <p:cBhvr>
                                        <p:cTn id="15" dur="10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diamond(in)">
                                      <p:cBhvr>
                                        <p:cTn id="20" dur="1000"/>
                                        <p:tgtEl>
                                          <p:spTgt spid="5">
                                            <p:txEl>
                                              <p:pRg st="0" end="0"/>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diamond(in)">
                                      <p:cBhvr>
                                        <p:cTn id="23" dur="1000"/>
                                        <p:tgtEl>
                                          <p:spTgt spid="5">
                                            <p:txEl>
                                              <p:pRg st="1" end="1"/>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diamond(in)">
                                      <p:cBhvr>
                                        <p:cTn id="26" dur="1000"/>
                                        <p:tgtEl>
                                          <p:spTgt spid="5">
                                            <p:txEl>
                                              <p:pRg st="2" end="2"/>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diamond(in)">
                                      <p:cBhvr>
                                        <p:cTn id="29" dur="1000"/>
                                        <p:tgtEl>
                                          <p:spTgt spid="5">
                                            <p:txEl>
                                              <p:pRg st="3" end="3"/>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amond(in)">
                                      <p:cBhvr>
                                        <p:cTn id="32" dur="1000"/>
                                        <p:tgtEl>
                                          <p:spTgt spid="5">
                                            <p:txEl>
                                              <p:pRg st="4" end="4"/>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diamond(in)">
                                      <p:cBhvr>
                                        <p:cTn id="35" dur="1000"/>
                                        <p:tgtEl>
                                          <p:spTgt spid="5">
                                            <p:txEl>
                                              <p:pRg st="5" end="5"/>
                                            </p:tx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diamond(in)">
                                      <p:cBhvr>
                                        <p:cTn id="3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Рисунок 7" descr="bio_1.jpg"/>
          <p:cNvPicPr>
            <a:picLocks noGrp="1" noChangeAspect="1"/>
          </p:cNvPicPr>
          <p:nvPr>
            <p:ph type="pic" idx="1"/>
          </p:nvPr>
        </p:nvPicPr>
        <p:blipFill>
          <a:blip r:embed="rId3" cstate="print"/>
          <a:srcRect t="12500" b="12500"/>
          <a:stretch>
            <a:fillRect/>
          </a:stretch>
        </p:blipFill>
        <p:spPr>
          <a:xfrm rot="21202866">
            <a:off x="393211" y="1015386"/>
            <a:ext cx="4653768" cy="44475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Текст 6"/>
          <p:cNvSpPr>
            <a:spLocks noGrp="1"/>
          </p:cNvSpPr>
          <p:nvPr>
            <p:ph type="body" sz="half" idx="2"/>
          </p:nvPr>
        </p:nvSpPr>
        <p:spPr>
          <a:xfrm>
            <a:off x="5486400" y="228600"/>
            <a:ext cx="3358666" cy="62484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ru-RU" sz="1600" b="1" dirty="0" smtClean="0">
                <a:solidFill>
                  <a:schemeClr val="bg1">
                    <a:lumMod val="95000"/>
                    <a:lumOff val="5000"/>
                  </a:schemeClr>
                </a:solidFill>
              </a:rPr>
              <a:t>Пусть для сердца тягуче колка</a:t>
            </a:r>
          </a:p>
          <a:p>
            <a:r>
              <a:rPr lang="ru-RU" sz="1600" b="1" dirty="0" smtClean="0">
                <a:solidFill>
                  <a:schemeClr val="bg1">
                    <a:lumMod val="95000"/>
                    <a:lumOff val="5000"/>
                  </a:schemeClr>
                </a:solidFill>
              </a:rPr>
              <a:t>Эта песня звериных прав!..</a:t>
            </a:r>
          </a:p>
          <a:p>
            <a:r>
              <a:rPr lang="ru-RU" sz="1600" b="1" dirty="0" smtClean="0">
                <a:solidFill>
                  <a:schemeClr val="bg1">
                    <a:lumMod val="95000"/>
                    <a:lumOff val="5000"/>
                  </a:schemeClr>
                </a:solidFill>
              </a:rPr>
              <a:t>... Так охотники травят волка,</a:t>
            </a:r>
          </a:p>
          <a:p>
            <a:r>
              <a:rPr lang="ru-RU" sz="1600" b="1" dirty="0" smtClean="0">
                <a:solidFill>
                  <a:schemeClr val="bg1">
                    <a:lumMod val="95000"/>
                    <a:lumOff val="5000"/>
                  </a:schemeClr>
                </a:solidFill>
              </a:rPr>
              <a:t>Зажимая в тиски облав...</a:t>
            </a:r>
          </a:p>
          <a:p>
            <a:r>
              <a:rPr lang="ru-RU" sz="1600" b="1" dirty="0" smtClean="0">
                <a:solidFill>
                  <a:schemeClr val="bg1">
                    <a:lumMod val="95000"/>
                    <a:lumOff val="5000"/>
                  </a:schemeClr>
                </a:solidFill>
              </a:rPr>
              <a:t>О, привет тебе, зверь мой любимый!</a:t>
            </a:r>
          </a:p>
          <a:p>
            <a:r>
              <a:rPr lang="ru-RU" sz="1600" b="1" dirty="0" smtClean="0">
                <a:solidFill>
                  <a:schemeClr val="bg1">
                    <a:lumMod val="95000"/>
                    <a:lumOff val="5000"/>
                  </a:schemeClr>
                </a:solidFill>
              </a:rPr>
              <a:t>Ты недаром даешься ножу!</a:t>
            </a:r>
          </a:p>
          <a:p>
            <a:r>
              <a:rPr lang="ru-RU" sz="1600" b="1" dirty="0" smtClean="0">
                <a:solidFill>
                  <a:schemeClr val="bg1">
                    <a:lumMod val="95000"/>
                    <a:lumOff val="5000"/>
                  </a:schemeClr>
                </a:solidFill>
              </a:rPr>
              <a:t>Как и ты, я, отовсюду гонимый,</a:t>
            </a:r>
          </a:p>
          <a:p>
            <a:r>
              <a:rPr lang="ru-RU" sz="1600" b="1" dirty="0" smtClean="0">
                <a:solidFill>
                  <a:schemeClr val="bg1">
                    <a:lumMod val="95000"/>
                    <a:lumOff val="5000"/>
                  </a:schemeClr>
                </a:solidFill>
              </a:rPr>
              <a:t>Средь железных врагов прохожу.</a:t>
            </a:r>
          </a:p>
          <a:p>
            <a:r>
              <a:rPr lang="ru-RU" sz="1600" b="1" dirty="0" smtClean="0">
                <a:solidFill>
                  <a:schemeClr val="bg1">
                    <a:lumMod val="95000"/>
                    <a:lumOff val="5000"/>
                  </a:schemeClr>
                </a:solidFill>
              </a:rPr>
              <a:t>Как и ты - я всегда наготове.</a:t>
            </a:r>
          </a:p>
          <a:p>
            <a:r>
              <a:rPr lang="ru-RU" sz="1600" b="1" dirty="0" smtClean="0">
                <a:solidFill>
                  <a:schemeClr val="bg1">
                    <a:lumMod val="95000"/>
                    <a:lumOff val="5000"/>
                  </a:schemeClr>
                </a:solidFill>
              </a:rPr>
              <a:t>И хоть слышу победный рожок,</a:t>
            </a:r>
          </a:p>
          <a:p>
            <a:r>
              <a:rPr lang="ru-RU" sz="1600" b="1" dirty="0" smtClean="0">
                <a:solidFill>
                  <a:schemeClr val="bg1">
                    <a:lumMod val="95000"/>
                    <a:lumOff val="5000"/>
                  </a:schemeClr>
                </a:solidFill>
              </a:rPr>
              <a:t>Но опробует вражеской крови</a:t>
            </a:r>
          </a:p>
          <a:p>
            <a:r>
              <a:rPr lang="ru-RU" sz="1600" b="1" dirty="0" smtClean="0">
                <a:solidFill>
                  <a:schemeClr val="bg1">
                    <a:lumMod val="95000"/>
                    <a:lumOff val="5000"/>
                  </a:schemeClr>
                </a:solidFill>
              </a:rPr>
              <a:t>Мой последний, смертельный прыжок.</a:t>
            </a:r>
          </a:p>
          <a:p>
            <a:r>
              <a:rPr lang="ru-RU" sz="1600" b="1" dirty="0" smtClean="0">
                <a:solidFill>
                  <a:schemeClr val="bg1">
                    <a:lumMod val="95000"/>
                    <a:lumOff val="5000"/>
                  </a:schemeClr>
                </a:solidFill>
              </a:rPr>
              <a:t>И пускай я на рыхлую </a:t>
            </a:r>
            <a:r>
              <a:rPr lang="ru-RU" sz="1600" b="1" dirty="0" err="1" smtClean="0">
                <a:solidFill>
                  <a:schemeClr val="bg1">
                    <a:lumMod val="95000"/>
                    <a:lumOff val="5000"/>
                  </a:schemeClr>
                </a:solidFill>
              </a:rPr>
              <a:t>выбель</a:t>
            </a:r>
            <a:endParaRPr lang="ru-RU" sz="1600" b="1" dirty="0" smtClean="0">
              <a:solidFill>
                <a:schemeClr val="bg1">
                  <a:lumMod val="95000"/>
                  <a:lumOff val="5000"/>
                </a:schemeClr>
              </a:solidFill>
            </a:endParaRPr>
          </a:p>
          <a:p>
            <a:r>
              <a:rPr lang="ru-RU" sz="1600" b="1" dirty="0" smtClean="0">
                <a:solidFill>
                  <a:schemeClr val="bg1">
                    <a:lumMod val="95000"/>
                    <a:lumOff val="5000"/>
                  </a:schemeClr>
                </a:solidFill>
              </a:rPr>
              <a:t>Упаду и зароюсь в снегу...</a:t>
            </a:r>
          </a:p>
          <a:p>
            <a:r>
              <a:rPr lang="ru-RU" sz="1600" b="1" dirty="0" smtClean="0">
                <a:solidFill>
                  <a:schemeClr val="bg1">
                    <a:lumMod val="95000"/>
                    <a:lumOff val="5000"/>
                  </a:schemeClr>
                </a:solidFill>
              </a:rPr>
              <a:t>Все же песню отмщенья за гибель</a:t>
            </a:r>
          </a:p>
          <a:p>
            <a:r>
              <a:rPr lang="ru-RU" sz="1600" b="1" dirty="0" smtClean="0">
                <a:solidFill>
                  <a:schemeClr val="bg1">
                    <a:lumMod val="95000"/>
                    <a:lumOff val="5000"/>
                  </a:schemeClr>
                </a:solidFill>
              </a:rPr>
              <a:t>Пропоют мне на том берегу.</a:t>
            </a:r>
            <a:endParaRPr lang="ru-RU" sz="1600" b="1" dirty="0">
              <a:solidFill>
                <a:schemeClr val="bg1">
                  <a:lumMod val="95000"/>
                  <a:lumOff val="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7">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p:cTn id="37"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7">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p:cTn id="42" dur="1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p:cTn id="47" dur="1000" fill="hold"/>
                                        <p:tgtEl>
                                          <p:spTgt spid="7">
                                            <p:txEl>
                                              <p:pRg st="8" end="8"/>
                                            </p:txEl>
                                          </p:spTgt>
                                        </p:tgtEl>
                                        <p:attrNameLst>
                                          <p:attrName>ppt_w</p:attrName>
                                        </p:attrNameLst>
                                      </p:cBhvr>
                                      <p:tavLst>
                                        <p:tav tm="0">
                                          <p:val>
                                            <p:strVal val="#ppt_w*0.70"/>
                                          </p:val>
                                        </p:tav>
                                        <p:tav tm="100000">
                                          <p:val>
                                            <p:strVal val="#ppt_w"/>
                                          </p:val>
                                        </p:tav>
                                      </p:tavLst>
                                    </p:anim>
                                    <p:anim calcmode="lin" valueType="num">
                                      <p:cBhvr>
                                        <p:cTn id="48" dur="1000" fill="hold"/>
                                        <p:tgtEl>
                                          <p:spTgt spid="7">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7">
                                            <p:txEl>
                                              <p:pRg st="8" end="8"/>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 calcmode="lin" valueType="num">
                                      <p:cBhvr>
                                        <p:cTn id="52" dur="1000" fill="hold"/>
                                        <p:tgtEl>
                                          <p:spTgt spid="7">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7">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7">
                                            <p:txEl>
                                              <p:pRg st="9" end="9"/>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 calcmode="lin" valueType="num">
                                      <p:cBhvr>
                                        <p:cTn id="57" dur="1000" fill="hold"/>
                                        <p:tgtEl>
                                          <p:spTgt spid="7">
                                            <p:txEl>
                                              <p:pRg st="10" end="10"/>
                                            </p:txEl>
                                          </p:spTgt>
                                        </p:tgtEl>
                                        <p:attrNameLst>
                                          <p:attrName>ppt_w</p:attrName>
                                        </p:attrNameLst>
                                      </p:cBhvr>
                                      <p:tavLst>
                                        <p:tav tm="0">
                                          <p:val>
                                            <p:strVal val="#ppt_w*0.70"/>
                                          </p:val>
                                        </p:tav>
                                        <p:tav tm="100000">
                                          <p:val>
                                            <p:strVal val="#ppt_w"/>
                                          </p:val>
                                        </p:tav>
                                      </p:tavLst>
                                    </p:anim>
                                    <p:anim calcmode="lin" valueType="num">
                                      <p:cBhvr>
                                        <p:cTn id="58" dur="1000" fill="hold"/>
                                        <p:tgtEl>
                                          <p:spTgt spid="7">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7">
                                            <p:txEl>
                                              <p:pRg st="10" end="10"/>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 calcmode="lin" valueType="num">
                                      <p:cBhvr>
                                        <p:cTn id="62" dur="1000" fill="hold"/>
                                        <p:tgtEl>
                                          <p:spTgt spid="7">
                                            <p:txEl>
                                              <p:pRg st="11" end="11"/>
                                            </p:txEl>
                                          </p:spTgt>
                                        </p:tgtEl>
                                        <p:attrNameLst>
                                          <p:attrName>ppt_w</p:attrName>
                                        </p:attrNameLst>
                                      </p:cBhvr>
                                      <p:tavLst>
                                        <p:tav tm="0">
                                          <p:val>
                                            <p:strVal val="#ppt_w*0.70"/>
                                          </p:val>
                                        </p:tav>
                                        <p:tav tm="100000">
                                          <p:val>
                                            <p:strVal val="#ppt_w"/>
                                          </p:val>
                                        </p:tav>
                                      </p:tavLst>
                                    </p:anim>
                                    <p:anim calcmode="lin" valueType="num">
                                      <p:cBhvr>
                                        <p:cTn id="63" dur="1000" fill="hold"/>
                                        <p:tgtEl>
                                          <p:spTgt spid="7">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7">
                                            <p:txEl>
                                              <p:pRg st="11" end="11"/>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p:cTn id="67" dur="1000" fill="hold"/>
                                        <p:tgtEl>
                                          <p:spTgt spid="7">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7">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7">
                                            <p:txEl>
                                              <p:pRg st="12" end="12"/>
                                            </p:txEl>
                                          </p:spTgt>
                                        </p:tgtEl>
                                      </p:cBhvr>
                                    </p:animEffect>
                                  </p:childTnLst>
                                </p:cTn>
                              </p:par>
                              <p:par>
                                <p:cTn id="70" presetID="55" presetClass="entr" presetSubtype="0" fill="hold" nodeType="with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 calcmode="lin" valueType="num">
                                      <p:cBhvr>
                                        <p:cTn id="72" dur="1000" fill="hold"/>
                                        <p:tgtEl>
                                          <p:spTgt spid="7">
                                            <p:txEl>
                                              <p:pRg st="13" end="13"/>
                                            </p:txEl>
                                          </p:spTgt>
                                        </p:tgtEl>
                                        <p:attrNameLst>
                                          <p:attrName>ppt_w</p:attrName>
                                        </p:attrNameLst>
                                      </p:cBhvr>
                                      <p:tavLst>
                                        <p:tav tm="0">
                                          <p:val>
                                            <p:strVal val="#ppt_w*0.70"/>
                                          </p:val>
                                        </p:tav>
                                        <p:tav tm="100000">
                                          <p:val>
                                            <p:strVal val="#ppt_w"/>
                                          </p:val>
                                        </p:tav>
                                      </p:tavLst>
                                    </p:anim>
                                    <p:anim calcmode="lin" valueType="num">
                                      <p:cBhvr>
                                        <p:cTn id="73" dur="1000" fill="hold"/>
                                        <p:tgtEl>
                                          <p:spTgt spid="7">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7">
                                            <p:txEl>
                                              <p:pRg st="13" end="13"/>
                                            </p:txEl>
                                          </p:spTgt>
                                        </p:tgtEl>
                                      </p:cBhvr>
                                    </p:animEffect>
                                  </p:childTnLst>
                                </p:cTn>
                              </p:par>
                              <p:par>
                                <p:cTn id="75" presetID="55" presetClass="entr" presetSubtype="0" fill="hold" nodeType="with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 calcmode="lin" valueType="num">
                                      <p:cBhvr>
                                        <p:cTn id="77" dur="1000" fill="hold"/>
                                        <p:tgtEl>
                                          <p:spTgt spid="7">
                                            <p:txEl>
                                              <p:pRg st="14" end="14"/>
                                            </p:txEl>
                                          </p:spTgt>
                                        </p:tgtEl>
                                        <p:attrNameLst>
                                          <p:attrName>ppt_w</p:attrName>
                                        </p:attrNameLst>
                                      </p:cBhvr>
                                      <p:tavLst>
                                        <p:tav tm="0">
                                          <p:val>
                                            <p:strVal val="#ppt_w*0.70"/>
                                          </p:val>
                                        </p:tav>
                                        <p:tav tm="100000">
                                          <p:val>
                                            <p:strVal val="#ppt_w"/>
                                          </p:val>
                                        </p:tav>
                                      </p:tavLst>
                                    </p:anim>
                                    <p:anim calcmode="lin" valueType="num">
                                      <p:cBhvr>
                                        <p:cTn id="78" dur="1000" fill="hold"/>
                                        <p:tgtEl>
                                          <p:spTgt spid="7">
                                            <p:txEl>
                                              <p:pRg st="14" end="14"/>
                                            </p:txEl>
                                          </p:spTgt>
                                        </p:tgtEl>
                                        <p:attrNameLst>
                                          <p:attrName>ppt_h</p:attrName>
                                        </p:attrNameLst>
                                      </p:cBhvr>
                                      <p:tavLst>
                                        <p:tav tm="0">
                                          <p:val>
                                            <p:strVal val="#ppt_h"/>
                                          </p:val>
                                        </p:tav>
                                        <p:tav tm="100000">
                                          <p:val>
                                            <p:strVal val="#ppt_h"/>
                                          </p:val>
                                        </p:tav>
                                      </p:tavLst>
                                    </p:anim>
                                    <p:animEffect transition="in" filter="fade">
                                      <p:cBhvr>
                                        <p:cTn id="79" dur="1000"/>
                                        <p:tgtEl>
                                          <p:spTgt spid="7">
                                            <p:txEl>
                                              <p:pRg st="14" end="14"/>
                                            </p:txEl>
                                          </p:spTgt>
                                        </p:tgtEl>
                                      </p:cBhvr>
                                    </p:animEffect>
                                  </p:childTnLst>
                                </p:cTn>
                              </p:par>
                              <p:par>
                                <p:cTn id="80" presetID="55" presetClass="entr" presetSubtype="0" fill="hold" nodeType="withEffect">
                                  <p:stCondLst>
                                    <p:cond delay="0"/>
                                  </p:stCondLst>
                                  <p:childTnLst>
                                    <p:set>
                                      <p:cBhvr>
                                        <p:cTn id="81" dur="1" fill="hold">
                                          <p:stCondLst>
                                            <p:cond delay="0"/>
                                          </p:stCondLst>
                                        </p:cTn>
                                        <p:tgtEl>
                                          <p:spTgt spid="7">
                                            <p:txEl>
                                              <p:pRg st="15" end="15"/>
                                            </p:txEl>
                                          </p:spTgt>
                                        </p:tgtEl>
                                        <p:attrNameLst>
                                          <p:attrName>style.visibility</p:attrName>
                                        </p:attrNameLst>
                                      </p:cBhvr>
                                      <p:to>
                                        <p:strVal val="visible"/>
                                      </p:to>
                                    </p:set>
                                    <p:anim calcmode="lin" valueType="num">
                                      <p:cBhvr>
                                        <p:cTn id="82" dur="1000" fill="hold"/>
                                        <p:tgtEl>
                                          <p:spTgt spid="7">
                                            <p:txEl>
                                              <p:pRg st="15" end="15"/>
                                            </p:txEl>
                                          </p:spTgt>
                                        </p:tgtEl>
                                        <p:attrNameLst>
                                          <p:attrName>ppt_w</p:attrName>
                                        </p:attrNameLst>
                                      </p:cBhvr>
                                      <p:tavLst>
                                        <p:tav tm="0">
                                          <p:val>
                                            <p:strVal val="#ppt_w*0.70"/>
                                          </p:val>
                                        </p:tav>
                                        <p:tav tm="100000">
                                          <p:val>
                                            <p:strVal val="#ppt_w"/>
                                          </p:val>
                                        </p:tav>
                                      </p:tavLst>
                                    </p:anim>
                                    <p:anim calcmode="lin" valueType="num">
                                      <p:cBhvr>
                                        <p:cTn id="83" dur="1000" fill="hold"/>
                                        <p:tgtEl>
                                          <p:spTgt spid="7">
                                            <p:txEl>
                                              <p:pRg st="15" end="15"/>
                                            </p:txEl>
                                          </p:spTgt>
                                        </p:tgtEl>
                                        <p:attrNameLst>
                                          <p:attrName>ppt_h</p:attrName>
                                        </p:attrNameLst>
                                      </p:cBhvr>
                                      <p:tavLst>
                                        <p:tav tm="0">
                                          <p:val>
                                            <p:strVal val="#ppt_h"/>
                                          </p:val>
                                        </p:tav>
                                        <p:tav tm="100000">
                                          <p:val>
                                            <p:strVal val="#ppt_h"/>
                                          </p:val>
                                        </p:tav>
                                      </p:tavLst>
                                    </p:anim>
                                    <p:animEffect transition="in" filter="fade">
                                      <p:cBhvr>
                                        <p:cTn id="84" dur="1000"/>
                                        <p:tgtEl>
                                          <p:spTgt spid="7">
                                            <p:txEl>
                                              <p:pRg st="15" end="15"/>
                                            </p:txEl>
                                          </p:spTgt>
                                        </p:tgtEl>
                                      </p:cBhvr>
                                    </p:animEffect>
                                  </p:childTnLst>
                                </p:cTn>
                              </p:par>
                            </p:childTnLst>
                          </p:cTn>
                        </p:par>
                        <p:par>
                          <p:cTn id="85" fill="hold">
                            <p:stCondLst>
                              <p:cond delay="1000"/>
                            </p:stCondLst>
                            <p:childTnLst>
                              <p:par>
                                <p:cTn id="86" presetID="19" presetClass="entr" presetSubtype="1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fmla="#ppt_w*sin(2.5*pi*$)">
                                          <p:val>
                                            <p:fltVal val="0"/>
                                          </p:val>
                                        </p:tav>
                                        <p:tav tm="100000">
                                          <p:val>
                                            <p:fltVal val="1"/>
                                          </p:val>
                                        </p:tav>
                                      </p:tavLst>
                                    </p:anim>
                                    <p:anim calcmode="lin" valueType="num">
                                      <p:cBhvr>
                                        <p:cTn id="89"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990600"/>
          </a:xfrm>
        </p:spPr>
        <p:txBody>
          <a:bodyPr>
            <a:normAutofit/>
          </a:bodyPr>
          <a:lstStyle/>
          <a:p>
            <a:pPr algn="ctr"/>
            <a:r>
              <a:rPr lang="ru-RU" sz="3600" b="1" dirty="0" smtClean="0">
                <a:solidFill>
                  <a:schemeClr val="bg1">
                    <a:lumMod val="95000"/>
                    <a:lumOff val="5000"/>
                  </a:schemeClr>
                </a:solidFill>
              </a:rPr>
              <a:t>Детство. Юность.</a:t>
            </a:r>
            <a:endParaRPr lang="ru-RU" sz="3600" b="1" dirty="0">
              <a:solidFill>
                <a:schemeClr val="bg1">
                  <a:lumMod val="95000"/>
                  <a:lumOff val="5000"/>
                </a:schemeClr>
              </a:solidFill>
            </a:endParaRPr>
          </a:p>
        </p:txBody>
      </p:sp>
      <p:sp>
        <p:nvSpPr>
          <p:cNvPr id="3" name="Содержимое 2"/>
          <p:cNvSpPr>
            <a:spLocks noGrp="1"/>
          </p:cNvSpPr>
          <p:nvPr>
            <p:ph sz="half" idx="1"/>
          </p:nvPr>
        </p:nvSpPr>
        <p:spPr/>
        <p:txBody>
          <a:bodyPr>
            <a:normAutofit fontScale="77500" lnSpcReduction="20000"/>
          </a:bodyPr>
          <a:lstStyle/>
          <a:p>
            <a:pPr>
              <a:buNone/>
            </a:pPr>
            <a:r>
              <a:rPr lang="ru-RU" dirty="0" smtClean="0">
                <a:solidFill>
                  <a:schemeClr val="bg1">
                    <a:lumMod val="95000"/>
                    <a:lumOff val="5000"/>
                  </a:schemeClr>
                </a:solidFill>
              </a:rPr>
              <a:t>Родился в крестьянской семье,</a:t>
            </a:r>
          </a:p>
          <a:p>
            <a:pPr>
              <a:buNone/>
            </a:pPr>
            <a:r>
              <a:rPr lang="ru-RU" dirty="0" smtClean="0">
                <a:solidFill>
                  <a:schemeClr val="bg1">
                    <a:lumMod val="95000"/>
                    <a:lumOff val="5000"/>
                  </a:schemeClr>
                </a:solidFill>
              </a:rPr>
              <a:t>ребенком жил в семье деда.</a:t>
            </a:r>
          </a:p>
          <a:p>
            <a:pPr>
              <a:buNone/>
            </a:pPr>
            <a:r>
              <a:rPr lang="ru-RU" dirty="0" smtClean="0">
                <a:solidFill>
                  <a:schemeClr val="bg1">
                    <a:lumMod val="95000"/>
                    <a:lumOff val="5000"/>
                  </a:schemeClr>
                </a:solidFill>
              </a:rPr>
              <a:t>Среди первых впечатлений</a:t>
            </a:r>
          </a:p>
          <a:p>
            <a:pPr>
              <a:buNone/>
            </a:pPr>
            <a:r>
              <a:rPr lang="ru-RU" dirty="0" smtClean="0">
                <a:solidFill>
                  <a:schemeClr val="bg1">
                    <a:lumMod val="95000"/>
                    <a:lumOff val="5000"/>
                  </a:schemeClr>
                </a:solidFill>
              </a:rPr>
              <a:t>Есенина духовные стихи,</a:t>
            </a:r>
          </a:p>
          <a:p>
            <a:pPr>
              <a:buNone/>
            </a:pPr>
            <a:r>
              <a:rPr lang="ru-RU" dirty="0" smtClean="0">
                <a:solidFill>
                  <a:schemeClr val="bg1">
                    <a:lumMod val="95000"/>
                    <a:lumOff val="5000"/>
                  </a:schemeClr>
                </a:solidFill>
              </a:rPr>
              <a:t>распевавшиеся</a:t>
            </a:r>
          </a:p>
          <a:p>
            <a:pPr>
              <a:buNone/>
            </a:pPr>
            <a:r>
              <a:rPr lang="ru-RU" dirty="0" smtClean="0">
                <a:solidFill>
                  <a:schemeClr val="bg1">
                    <a:lumMod val="95000"/>
                    <a:lumOff val="5000"/>
                  </a:schemeClr>
                </a:solidFill>
              </a:rPr>
              <a:t>странствующими слепцами, и</a:t>
            </a:r>
          </a:p>
          <a:p>
            <a:pPr>
              <a:buNone/>
            </a:pPr>
            <a:r>
              <a:rPr lang="ru-RU" dirty="0" smtClean="0">
                <a:solidFill>
                  <a:schemeClr val="bg1">
                    <a:lumMod val="95000"/>
                    <a:lumOff val="5000"/>
                  </a:schemeClr>
                </a:solidFill>
              </a:rPr>
              <a:t>бабушкины сказки. С отличием</a:t>
            </a:r>
          </a:p>
          <a:p>
            <a:pPr>
              <a:buNone/>
            </a:pPr>
            <a:r>
              <a:rPr lang="ru-RU" dirty="0" smtClean="0">
                <a:solidFill>
                  <a:schemeClr val="bg1">
                    <a:lumMod val="95000"/>
                    <a:lumOff val="5000"/>
                  </a:schemeClr>
                </a:solidFill>
              </a:rPr>
              <a:t>закончив Константиновское</a:t>
            </a:r>
          </a:p>
          <a:p>
            <a:pPr>
              <a:buNone/>
            </a:pPr>
            <a:r>
              <a:rPr lang="ru-RU" dirty="0" smtClean="0">
                <a:solidFill>
                  <a:schemeClr val="bg1">
                    <a:lumMod val="95000"/>
                    <a:lumOff val="5000"/>
                  </a:schemeClr>
                </a:solidFill>
              </a:rPr>
              <a:t>четырехклассное училище</a:t>
            </a:r>
          </a:p>
          <a:p>
            <a:pPr>
              <a:buNone/>
            </a:pPr>
            <a:r>
              <a:rPr lang="ru-RU" dirty="0" smtClean="0">
                <a:solidFill>
                  <a:schemeClr val="bg1">
                    <a:lumMod val="95000"/>
                    <a:lumOff val="5000"/>
                  </a:schemeClr>
                </a:solidFill>
              </a:rPr>
              <a:t>(1909), он продолжил обучение</a:t>
            </a:r>
          </a:p>
          <a:p>
            <a:pPr>
              <a:buNone/>
            </a:pPr>
            <a:r>
              <a:rPr lang="ru-RU" dirty="0" smtClean="0">
                <a:solidFill>
                  <a:schemeClr val="bg1">
                    <a:lumMod val="95000"/>
                    <a:lumOff val="5000"/>
                  </a:schemeClr>
                </a:solidFill>
              </a:rPr>
              <a:t>в </a:t>
            </a:r>
            <a:r>
              <a:rPr lang="ru-RU" dirty="0" err="1" smtClean="0">
                <a:solidFill>
                  <a:schemeClr val="bg1">
                    <a:lumMod val="95000"/>
                    <a:lumOff val="5000"/>
                  </a:schemeClr>
                </a:solidFill>
              </a:rPr>
              <a:t>Спас-Клепиковской</a:t>
            </a:r>
            <a:endParaRPr lang="ru-RU" dirty="0" smtClean="0">
              <a:solidFill>
                <a:schemeClr val="bg1">
                  <a:lumMod val="95000"/>
                  <a:lumOff val="5000"/>
                </a:schemeClr>
              </a:solidFill>
            </a:endParaRPr>
          </a:p>
          <a:p>
            <a:pPr>
              <a:buNone/>
            </a:pPr>
            <a:r>
              <a:rPr lang="ru-RU" dirty="0" smtClean="0">
                <a:solidFill>
                  <a:schemeClr val="bg1">
                    <a:lumMod val="95000"/>
                    <a:lumOff val="5000"/>
                  </a:schemeClr>
                </a:solidFill>
              </a:rPr>
              <a:t>учительской школе (1909-12),</a:t>
            </a:r>
          </a:p>
          <a:p>
            <a:pPr>
              <a:buNone/>
            </a:pPr>
            <a:r>
              <a:rPr lang="ru-RU" dirty="0" smtClean="0">
                <a:solidFill>
                  <a:schemeClr val="bg1">
                    <a:lumMod val="95000"/>
                    <a:lumOff val="5000"/>
                  </a:schemeClr>
                </a:solidFill>
              </a:rPr>
              <a:t>из которой вышел "учителем</a:t>
            </a:r>
          </a:p>
          <a:p>
            <a:pPr>
              <a:buNone/>
            </a:pPr>
            <a:r>
              <a:rPr lang="ru-RU" dirty="0" smtClean="0">
                <a:solidFill>
                  <a:schemeClr val="bg1">
                    <a:lumMod val="95000"/>
                    <a:lumOff val="5000"/>
                  </a:schemeClr>
                </a:solidFill>
              </a:rPr>
              <a:t>школы грамоты".</a:t>
            </a:r>
            <a:endParaRPr lang="ru-RU" dirty="0">
              <a:solidFill>
                <a:schemeClr val="bg1">
                  <a:lumMod val="95000"/>
                  <a:lumOff val="5000"/>
                </a:schemeClr>
              </a:solidFill>
            </a:endParaRPr>
          </a:p>
        </p:txBody>
      </p:sp>
      <p:pic>
        <p:nvPicPr>
          <p:cNvPr id="7" name="Содержимое 6" descr="i.jpegлоро.jpeg"/>
          <p:cNvPicPr>
            <a:picLocks noGrp="1" noChangeAspect="1"/>
          </p:cNvPicPr>
          <p:nvPr>
            <p:ph sz="half" idx="2"/>
          </p:nvPr>
        </p:nvPicPr>
        <p:blipFill>
          <a:blip r:embed="rId3" cstate="print"/>
          <a:stretch>
            <a:fillRect/>
          </a:stretch>
        </p:blipFill>
        <p:spPr>
          <a:xfrm>
            <a:off x="4419600" y="1752600"/>
            <a:ext cx="4536059" cy="3638550"/>
          </a:xfrm>
          <a:prstGeom prst="rect">
            <a:avLst/>
          </a:prstGeom>
          <a:ln/>
        </p:spPr>
        <p:style>
          <a:lnRef idx="1">
            <a:schemeClr val="accent3"/>
          </a:lnRef>
          <a:fillRef idx="2">
            <a:schemeClr val="accent3"/>
          </a:fillRef>
          <a:effectRef idx="1">
            <a:schemeClr val="accent3"/>
          </a:effectRef>
          <a:fontRef idx="minor">
            <a:schemeClr val="dk1"/>
          </a:fontRef>
        </p:style>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10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1000"/>
                                        <p:tgtEl>
                                          <p:spTgt spid="3">
                                            <p:txEl>
                                              <p:pRg st="13" end="13"/>
                                            </p:txEl>
                                          </p:spTgt>
                                        </p:tgtEl>
                                      </p:cBhvr>
                                    </p:animEffect>
                                  </p:childTnLst>
                                </p:cTn>
                              </p:par>
                            </p:childTnLst>
                          </p:cTn>
                        </p:par>
                        <p:par>
                          <p:cTn id="51" fill="hold">
                            <p:stCondLst>
                              <p:cond delay="2000"/>
                            </p:stCondLst>
                            <p:childTnLst>
                              <p:par>
                                <p:cTn id="52" presetID="54" presetClass="entr" presetSubtype="0" accel="10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strVal val="#ppt_w*0.05"/>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 calcmode="lin" valueType="num">
                                      <p:cBhvr>
                                        <p:cTn id="56" dur="1000" fill="hold"/>
                                        <p:tgtEl>
                                          <p:spTgt spid="7"/>
                                        </p:tgtEl>
                                        <p:attrNameLst>
                                          <p:attrName>ppt_x</p:attrName>
                                        </p:attrNameLst>
                                      </p:cBhvr>
                                      <p:tavLst>
                                        <p:tav tm="0">
                                          <p:val>
                                            <p:strVal val="#ppt_x-.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Содержимое 4" descr="97892.jpeg"/>
          <p:cNvPicPr>
            <a:picLocks noGrp="1" noChangeAspect="1"/>
          </p:cNvPicPr>
          <p:nvPr>
            <p:ph sz="half" idx="1"/>
          </p:nvPr>
        </p:nvPicPr>
        <p:blipFill>
          <a:blip r:embed="rId3" cstate="print"/>
          <a:stretch>
            <a:fillRect/>
          </a:stretch>
        </p:blipFill>
        <p:spPr>
          <a:xfrm rot="21401247">
            <a:off x="656376" y="1142802"/>
            <a:ext cx="2756048" cy="43361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343400" y="533400"/>
            <a:ext cx="3733800" cy="5791200"/>
          </a:xfrm>
        </p:spPr>
        <p:txBody>
          <a:bodyPr>
            <a:normAutofit fontScale="62500" lnSpcReduction="20000"/>
          </a:bodyPr>
          <a:lstStyle/>
          <a:p>
            <a:pPr>
              <a:buNone/>
            </a:pPr>
            <a:r>
              <a:rPr lang="ru-RU" dirty="0" smtClean="0">
                <a:solidFill>
                  <a:schemeClr val="bg1">
                    <a:lumMod val="95000"/>
                    <a:lumOff val="5000"/>
                  </a:schemeClr>
                </a:solidFill>
              </a:rPr>
              <a:t> </a:t>
            </a:r>
            <a:r>
              <a:rPr lang="ru-RU" sz="3200" dirty="0" smtClean="0">
                <a:solidFill>
                  <a:schemeClr val="bg1">
                    <a:lumMod val="95000"/>
                    <a:lumOff val="5000"/>
                  </a:schemeClr>
                </a:solidFill>
              </a:rPr>
              <a:t>Летом 1912 Есенин</a:t>
            </a:r>
          </a:p>
          <a:p>
            <a:pPr>
              <a:buNone/>
            </a:pPr>
            <a:r>
              <a:rPr lang="ru-RU" sz="3200" dirty="0" smtClean="0">
                <a:solidFill>
                  <a:schemeClr val="bg1">
                    <a:lumMod val="95000"/>
                    <a:lumOff val="5000"/>
                  </a:schemeClr>
                </a:solidFill>
              </a:rPr>
              <a:t>переехал в Москву,</a:t>
            </a:r>
          </a:p>
          <a:p>
            <a:pPr>
              <a:buNone/>
            </a:pPr>
            <a:r>
              <a:rPr lang="ru-RU" sz="3200" dirty="0" smtClean="0">
                <a:solidFill>
                  <a:schemeClr val="bg1">
                    <a:lumMod val="95000"/>
                    <a:lumOff val="5000"/>
                  </a:schemeClr>
                </a:solidFill>
              </a:rPr>
              <a:t>некоторое время служил в</a:t>
            </a:r>
          </a:p>
          <a:p>
            <a:pPr>
              <a:buNone/>
            </a:pPr>
            <a:r>
              <a:rPr lang="ru-RU" sz="3200" dirty="0" smtClean="0">
                <a:solidFill>
                  <a:schemeClr val="bg1">
                    <a:lumMod val="95000"/>
                    <a:lumOff val="5000"/>
                  </a:schemeClr>
                </a:solidFill>
              </a:rPr>
              <a:t>мясной лавке, где</a:t>
            </a:r>
          </a:p>
          <a:p>
            <a:pPr>
              <a:buNone/>
            </a:pPr>
            <a:r>
              <a:rPr lang="ru-RU" sz="3200" dirty="0" smtClean="0">
                <a:solidFill>
                  <a:schemeClr val="bg1">
                    <a:lumMod val="95000"/>
                    <a:lumOff val="5000"/>
                  </a:schemeClr>
                </a:solidFill>
              </a:rPr>
              <a:t>приказчиком работал его</a:t>
            </a:r>
          </a:p>
          <a:p>
            <a:pPr>
              <a:buNone/>
            </a:pPr>
            <a:r>
              <a:rPr lang="ru-RU" sz="3200" dirty="0" smtClean="0">
                <a:solidFill>
                  <a:schemeClr val="bg1">
                    <a:lumMod val="95000"/>
                    <a:lumOff val="5000"/>
                  </a:schemeClr>
                </a:solidFill>
              </a:rPr>
              <a:t>отец. После конфликта с</a:t>
            </a:r>
          </a:p>
          <a:p>
            <a:pPr>
              <a:buNone/>
            </a:pPr>
            <a:r>
              <a:rPr lang="ru-RU" sz="3200" dirty="0" smtClean="0">
                <a:solidFill>
                  <a:schemeClr val="bg1">
                    <a:lumMod val="95000"/>
                    <a:lumOff val="5000"/>
                  </a:schemeClr>
                </a:solidFill>
              </a:rPr>
              <a:t>отцом ушел из лавки,</a:t>
            </a:r>
          </a:p>
          <a:p>
            <a:pPr>
              <a:buNone/>
            </a:pPr>
            <a:r>
              <a:rPr lang="ru-RU" sz="3200" dirty="0" smtClean="0">
                <a:solidFill>
                  <a:schemeClr val="bg1">
                    <a:lumMod val="95000"/>
                    <a:lumOff val="5000"/>
                  </a:schemeClr>
                </a:solidFill>
              </a:rPr>
              <a:t>работал в</a:t>
            </a:r>
          </a:p>
          <a:p>
            <a:pPr>
              <a:buNone/>
            </a:pPr>
            <a:r>
              <a:rPr lang="ru-RU" sz="3200" dirty="0" smtClean="0">
                <a:solidFill>
                  <a:schemeClr val="bg1">
                    <a:lumMod val="95000"/>
                    <a:lumOff val="5000"/>
                  </a:schemeClr>
                </a:solidFill>
              </a:rPr>
              <a:t>книгоиздательстве, затем в</a:t>
            </a:r>
          </a:p>
          <a:p>
            <a:pPr>
              <a:buNone/>
            </a:pPr>
            <a:r>
              <a:rPr lang="ru-RU" sz="3200" dirty="0" smtClean="0">
                <a:solidFill>
                  <a:schemeClr val="bg1">
                    <a:lumMod val="95000"/>
                    <a:lumOff val="5000"/>
                  </a:schemeClr>
                </a:solidFill>
              </a:rPr>
              <a:t>типографии И. Д. Сытина; в</a:t>
            </a:r>
          </a:p>
          <a:p>
            <a:pPr>
              <a:buNone/>
            </a:pPr>
            <a:r>
              <a:rPr lang="ru-RU" sz="3200" dirty="0" smtClean="0">
                <a:solidFill>
                  <a:schemeClr val="bg1">
                    <a:lumMod val="95000"/>
                    <a:lumOff val="5000"/>
                  </a:schemeClr>
                </a:solidFill>
              </a:rPr>
              <a:t>этот период он примкнул к</a:t>
            </a:r>
          </a:p>
          <a:p>
            <a:pPr>
              <a:buNone/>
            </a:pPr>
            <a:r>
              <a:rPr lang="ru-RU" sz="3200" dirty="0" smtClean="0">
                <a:solidFill>
                  <a:schemeClr val="bg1">
                    <a:lumMod val="95000"/>
                    <a:lumOff val="5000"/>
                  </a:schemeClr>
                </a:solidFill>
              </a:rPr>
              <a:t>революционно настроенным</a:t>
            </a:r>
          </a:p>
          <a:p>
            <a:pPr>
              <a:buNone/>
            </a:pPr>
            <a:r>
              <a:rPr lang="ru-RU" sz="3200" dirty="0" smtClean="0">
                <a:solidFill>
                  <a:schemeClr val="bg1">
                    <a:lumMod val="95000"/>
                    <a:lumOff val="5000"/>
                  </a:schemeClr>
                </a:solidFill>
              </a:rPr>
              <a:t>рабочим и оказался под</a:t>
            </a:r>
          </a:p>
          <a:p>
            <a:pPr>
              <a:buNone/>
            </a:pPr>
            <a:r>
              <a:rPr lang="ru-RU" sz="3200" dirty="0" smtClean="0">
                <a:solidFill>
                  <a:schemeClr val="bg1">
                    <a:lumMod val="95000"/>
                    <a:lumOff val="5000"/>
                  </a:schemeClr>
                </a:solidFill>
              </a:rPr>
              <a:t>надзором полиции. В это же</a:t>
            </a:r>
          </a:p>
          <a:p>
            <a:pPr>
              <a:buNone/>
            </a:pPr>
            <a:r>
              <a:rPr lang="ru-RU" sz="3200" dirty="0" smtClean="0">
                <a:solidFill>
                  <a:schemeClr val="bg1">
                    <a:lumMod val="95000"/>
                    <a:lumOff val="5000"/>
                  </a:schemeClr>
                </a:solidFill>
              </a:rPr>
              <a:t>время Есенин занимается</a:t>
            </a:r>
          </a:p>
          <a:p>
            <a:pPr>
              <a:buNone/>
            </a:pPr>
            <a:r>
              <a:rPr lang="ru-RU" sz="3200" dirty="0" smtClean="0">
                <a:solidFill>
                  <a:schemeClr val="bg1">
                    <a:lumMod val="95000"/>
                    <a:lumOff val="5000"/>
                  </a:schemeClr>
                </a:solidFill>
              </a:rPr>
              <a:t>на историко-философском</a:t>
            </a:r>
          </a:p>
          <a:p>
            <a:pPr>
              <a:buNone/>
            </a:pPr>
            <a:r>
              <a:rPr lang="ru-RU" sz="3200" dirty="0" smtClean="0">
                <a:solidFill>
                  <a:schemeClr val="bg1">
                    <a:lumMod val="95000"/>
                    <a:lumOff val="5000"/>
                  </a:schemeClr>
                </a:solidFill>
              </a:rPr>
              <a:t>отделении университета</a:t>
            </a:r>
          </a:p>
          <a:p>
            <a:pPr>
              <a:buNone/>
            </a:pPr>
            <a:r>
              <a:rPr lang="ru-RU" sz="3200" dirty="0" smtClean="0">
                <a:solidFill>
                  <a:schemeClr val="bg1">
                    <a:lumMod val="95000"/>
                    <a:lumOff val="5000"/>
                  </a:schemeClr>
                </a:solidFill>
              </a:rPr>
              <a:t>Шанявского (1913-15).</a:t>
            </a:r>
            <a:endParaRPr lang="ru-RU" sz="3200" dirty="0">
              <a:solidFill>
                <a:schemeClr val="bg1">
                  <a:lumMod val="95000"/>
                  <a:lumOff val="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1000"/>
                                        <p:tgtEl>
                                          <p:spTgt spid="4">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1000"/>
                                        <p:tgtEl>
                                          <p:spTgt spid="4">
                                            <p:txEl>
                                              <p:pRg st="1" end="1"/>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1000"/>
                                        <p:tgtEl>
                                          <p:spTgt spid="4">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1000"/>
                                        <p:tgtEl>
                                          <p:spTgt spid="4">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10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1000"/>
                                        <p:tgtEl>
                                          <p:spTgt spid="4">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1000"/>
                                        <p:tgtEl>
                                          <p:spTgt spid="4">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1000"/>
                                        <p:tgtEl>
                                          <p:spTgt spid="4">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1000"/>
                                        <p:tgtEl>
                                          <p:spTgt spid="4">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blinds(horizontal)">
                                      <p:cBhvr>
                                        <p:cTn id="38" dur="1000"/>
                                        <p:tgtEl>
                                          <p:spTgt spid="4">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blinds(horizontal)">
                                      <p:cBhvr>
                                        <p:cTn id="41" dur="1000"/>
                                        <p:tgtEl>
                                          <p:spTgt spid="4">
                                            <p:txEl>
                                              <p:pRg st="10" end="10"/>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blinds(horizontal)">
                                      <p:cBhvr>
                                        <p:cTn id="44" dur="1000"/>
                                        <p:tgtEl>
                                          <p:spTgt spid="4">
                                            <p:txEl>
                                              <p:pRg st="11" end="11"/>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blinds(horizontal)">
                                      <p:cBhvr>
                                        <p:cTn id="47" dur="1000"/>
                                        <p:tgtEl>
                                          <p:spTgt spid="4">
                                            <p:txEl>
                                              <p:pRg st="12" end="12"/>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blinds(horizontal)">
                                      <p:cBhvr>
                                        <p:cTn id="50" dur="1000"/>
                                        <p:tgtEl>
                                          <p:spTgt spid="4">
                                            <p:txEl>
                                              <p:pRg st="13" end="13"/>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blinds(horizontal)">
                                      <p:cBhvr>
                                        <p:cTn id="53" dur="1000"/>
                                        <p:tgtEl>
                                          <p:spTgt spid="4">
                                            <p:txEl>
                                              <p:pRg st="14" end="14"/>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blinds(horizontal)">
                                      <p:cBhvr>
                                        <p:cTn id="56" dur="1000"/>
                                        <p:tgtEl>
                                          <p:spTgt spid="4">
                                            <p:txEl>
                                              <p:pRg st="15" end="15"/>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Effect transition="in" filter="blinds(horizontal)">
                                      <p:cBhvr>
                                        <p:cTn id="59" dur="1000"/>
                                        <p:tgtEl>
                                          <p:spTgt spid="4">
                                            <p:txEl>
                                              <p:pRg st="16" end="16"/>
                                            </p:txEl>
                                          </p:spTgt>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
                                            <p:txEl>
                                              <p:pRg st="17" end="17"/>
                                            </p:txEl>
                                          </p:spTgt>
                                        </p:tgtEl>
                                        <p:attrNameLst>
                                          <p:attrName>style.visibility</p:attrName>
                                        </p:attrNameLst>
                                      </p:cBhvr>
                                      <p:to>
                                        <p:strVal val="visible"/>
                                      </p:to>
                                    </p:set>
                                    <p:animEffect transition="in" filter="blinds(horizontal)">
                                      <p:cBhvr>
                                        <p:cTn id="62" dur="10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43000"/>
          </a:xfrm>
        </p:spPr>
        <p:txBody>
          <a:bodyPr>
            <a:normAutofit/>
          </a:bodyPr>
          <a:lstStyle/>
          <a:p>
            <a:pPr algn="ctr"/>
            <a:r>
              <a:rPr lang="ru-RU" dirty="0" smtClean="0">
                <a:solidFill>
                  <a:schemeClr val="bg1">
                    <a:lumMod val="95000"/>
                    <a:lumOff val="5000"/>
                  </a:schemeClr>
                </a:solidFill>
              </a:rPr>
              <a:t>Литературный дебют. Успех</a:t>
            </a:r>
            <a:endParaRPr lang="ru-RU" dirty="0">
              <a:solidFill>
                <a:schemeClr val="bg1">
                  <a:lumMod val="95000"/>
                  <a:lumOff val="5000"/>
                </a:schemeClr>
              </a:solidFill>
            </a:endParaRPr>
          </a:p>
        </p:txBody>
      </p:sp>
      <p:sp>
        <p:nvSpPr>
          <p:cNvPr id="3" name="Содержимое 2"/>
          <p:cNvSpPr>
            <a:spLocks noGrp="1"/>
          </p:cNvSpPr>
          <p:nvPr>
            <p:ph sz="half" idx="1"/>
          </p:nvPr>
        </p:nvSpPr>
        <p:spPr/>
        <p:txBody>
          <a:bodyPr>
            <a:normAutofit fontScale="77500" lnSpcReduction="20000"/>
          </a:bodyPr>
          <a:lstStyle/>
          <a:p>
            <a:pPr>
              <a:buNone/>
            </a:pPr>
            <a:r>
              <a:rPr lang="ru-RU" dirty="0" smtClean="0">
                <a:solidFill>
                  <a:schemeClr val="bg1">
                    <a:lumMod val="95000"/>
                    <a:lumOff val="5000"/>
                  </a:schemeClr>
                </a:solidFill>
              </a:rPr>
              <a:t>С детства слагавший стихи</a:t>
            </a:r>
          </a:p>
          <a:p>
            <a:pPr>
              <a:buNone/>
            </a:pPr>
            <a:r>
              <a:rPr lang="ru-RU" dirty="0" smtClean="0">
                <a:solidFill>
                  <a:schemeClr val="bg1">
                    <a:lumMod val="95000"/>
                    <a:lumOff val="5000"/>
                  </a:schemeClr>
                </a:solidFill>
              </a:rPr>
              <a:t>(в основном в подражание</a:t>
            </a:r>
          </a:p>
          <a:p>
            <a:pPr>
              <a:buNone/>
            </a:pPr>
            <a:r>
              <a:rPr lang="ru-RU" dirty="0" smtClean="0">
                <a:solidFill>
                  <a:schemeClr val="bg1">
                    <a:lumMod val="95000"/>
                    <a:lumOff val="5000"/>
                  </a:schemeClr>
                </a:solidFill>
              </a:rPr>
              <a:t>А. В. Кольцову, И. С.</a:t>
            </a:r>
          </a:p>
          <a:p>
            <a:pPr>
              <a:buNone/>
            </a:pPr>
            <a:r>
              <a:rPr lang="ru-RU" dirty="0" smtClean="0">
                <a:solidFill>
                  <a:schemeClr val="bg1">
                    <a:lumMod val="95000"/>
                    <a:lumOff val="5000"/>
                  </a:schemeClr>
                </a:solidFill>
              </a:rPr>
              <a:t>Никитину, С. Д. Дрожжину),</a:t>
            </a:r>
          </a:p>
          <a:p>
            <a:pPr>
              <a:buNone/>
            </a:pPr>
            <a:r>
              <a:rPr lang="ru-RU" dirty="0" smtClean="0">
                <a:solidFill>
                  <a:schemeClr val="bg1">
                    <a:lumMod val="95000"/>
                    <a:lumOff val="5000"/>
                  </a:schemeClr>
                </a:solidFill>
              </a:rPr>
              <a:t>Есенин обретает</a:t>
            </a:r>
          </a:p>
          <a:p>
            <a:pPr>
              <a:buNone/>
            </a:pPr>
            <a:r>
              <a:rPr lang="ru-RU" dirty="0" smtClean="0">
                <a:solidFill>
                  <a:schemeClr val="bg1">
                    <a:lumMod val="95000"/>
                    <a:lumOff val="5000"/>
                  </a:schemeClr>
                </a:solidFill>
              </a:rPr>
              <a:t>единомышленников в</a:t>
            </a:r>
          </a:p>
          <a:p>
            <a:pPr>
              <a:buNone/>
            </a:pPr>
            <a:r>
              <a:rPr lang="ru-RU" dirty="0" smtClean="0">
                <a:solidFill>
                  <a:schemeClr val="bg1">
                    <a:lumMod val="95000"/>
                    <a:lumOff val="5000"/>
                  </a:schemeClr>
                </a:solidFill>
              </a:rPr>
              <a:t>"</a:t>
            </a:r>
            <a:r>
              <a:rPr lang="ru-RU" dirty="0" err="1" smtClean="0">
                <a:solidFill>
                  <a:schemeClr val="bg1">
                    <a:lumMod val="95000"/>
                    <a:lumOff val="5000"/>
                  </a:schemeClr>
                </a:solidFill>
              </a:rPr>
              <a:t>Суриковском</a:t>
            </a:r>
            <a:r>
              <a:rPr lang="ru-RU" dirty="0" smtClean="0">
                <a:solidFill>
                  <a:schemeClr val="bg1">
                    <a:lumMod val="95000"/>
                    <a:lumOff val="5000"/>
                  </a:schemeClr>
                </a:solidFill>
              </a:rPr>
              <a:t> литературно</a:t>
            </a:r>
          </a:p>
          <a:p>
            <a:pPr>
              <a:buNone/>
            </a:pPr>
            <a:r>
              <a:rPr lang="ru-RU" dirty="0" smtClean="0">
                <a:solidFill>
                  <a:schemeClr val="bg1">
                    <a:lumMod val="95000"/>
                    <a:lumOff val="5000"/>
                  </a:schemeClr>
                </a:solidFill>
              </a:rPr>
              <a:t>музыкальном кружке",</a:t>
            </a:r>
          </a:p>
          <a:p>
            <a:pPr>
              <a:buNone/>
            </a:pPr>
            <a:r>
              <a:rPr lang="ru-RU" dirty="0" smtClean="0">
                <a:solidFill>
                  <a:schemeClr val="bg1">
                    <a:lumMod val="95000"/>
                    <a:lumOff val="5000"/>
                  </a:schemeClr>
                </a:solidFill>
              </a:rPr>
              <a:t>членом которого он</a:t>
            </a:r>
          </a:p>
          <a:p>
            <a:pPr>
              <a:buNone/>
            </a:pPr>
            <a:r>
              <a:rPr lang="ru-RU" dirty="0" smtClean="0">
                <a:solidFill>
                  <a:schemeClr val="bg1">
                    <a:lumMod val="95000"/>
                    <a:lumOff val="5000"/>
                  </a:schemeClr>
                </a:solidFill>
              </a:rPr>
              <a:t>становится в 1912.</a:t>
            </a:r>
          </a:p>
          <a:p>
            <a:pPr>
              <a:buNone/>
            </a:pPr>
            <a:r>
              <a:rPr lang="ru-RU" dirty="0" smtClean="0">
                <a:solidFill>
                  <a:schemeClr val="bg1">
                    <a:lumMod val="95000"/>
                    <a:lumOff val="5000"/>
                  </a:schemeClr>
                </a:solidFill>
              </a:rPr>
              <a:t>Печататься начинает в 1914</a:t>
            </a:r>
          </a:p>
          <a:p>
            <a:pPr>
              <a:buNone/>
            </a:pPr>
            <a:r>
              <a:rPr lang="ru-RU" dirty="0" smtClean="0">
                <a:solidFill>
                  <a:schemeClr val="bg1">
                    <a:lumMod val="95000"/>
                    <a:lumOff val="5000"/>
                  </a:schemeClr>
                </a:solidFill>
              </a:rPr>
              <a:t>в московских детских</a:t>
            </a:r>
          </a:p>
          <a:p>
            <a:pPr>
              <a:buNone/>
            </a:pPr>
            <a:r>
              <a:rPr lang="ru-RU" dirty="0" smtClean="0">
                <a:solidFill>
                  <a:schemeClr val="bg1">
                    <a:lumMod val="95000"/>
                    <a:lumOff val="5000"/>
                  </a:schemeClr>
                </a:solidFill>
              </a:rPr>
              <a:t>журналах (дебют</a:t>
            </a:r>
          </a:p>
          <a:p>
            <a:pPr>
              <a:buNone/>
            </a:pPr>
            <a:r>
              <a:rPr lang="ru-RU" dirty="0" smtClean="0">
                <a:solidFill>
                  <a:schemeClr val="bg1">
                    <a:lumMod val="95000"/>
                    <a:lumOff val="5000"/>
                  </a:schemeClr>
                </a:solidFill>
              </a:rPr>
              <a:t>стихотворение "Береза").</a:t>
            </a:r>
            <a:endParaRPr lang="ru-RU" dirty="0">
              <a:solidFill>
                <a:schemeClr val="bg1">
                  <a:lumMod val="95000"/>
                  <a:lumOff val="5000"/>
                </a:schemeClr>
              </a:solidFill>
            </a:endParaRPr>
          </a:p>
        </p:txBody>
      </p:sp>
      <p:pic>
        <p:nvPicPr>
          <p:cNvPr id="5" name="Содержимое 4" descr="кккк.jpeg"/>
          <p:cNvPicPr>
            <a:picLocks noGrp="1" noChangeAspect="1"/>
          </p:cNvPicPr>
          <p:nvPr>
            <p:ph sz="half" idx="2"/>
          </p:nvPr>
        </p:nvPicPr>
        <p:blipFill>
          <a:blip r:embed="rId3" cstate="print"/>
          <a:stretch>
            <a:fillRect/>
          </a:stretch>
        </p:blipFill>
        <p:spPr>
          <a:xfrm>
            <a:off x="4572000" y="2057400"/>
            <a:ext cx="4060508" cy="3000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5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Scale>
                                      <p:cBhvr>
                                        <p:cTn id="1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xEl>
                                              <p:pRg st="0" end="0"/>
                                            </p:txEl>
                                          </p:spTgt>
                                        </p:tgtEl>
                                        <p:attrNameLst>
                                          <p:attrName>ppt_x</p:attrName>
                                          <p:attrName>ppt_y</p:attrName>
                                        </p:attrNameLst>
                                      </p:cBhvr>
                                    </p:animMotion>
                                    <p:animEffect transition="in" filter="fade">
                                      <p:cBhvr>
                                        <p:cTn id="13" dur="1000"/>
                                        <p:tgtEl>
                                          <p:spTgt spid="3">
                                            <p:txEl>
                                              <p:pRg st="0" end="0"/>
                                            </p:txEl>
                                          </p:spTgt>
                                        </p:tgtEl>
                                      </p:cBhvr>
                                    </p:animEffect>
                                  </p:childTnLst>
                                </p:cTn>
                              </p:par>
                              <p:par>
                                <p:cTn id="14" presetID="5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Scale>
                                      <p:cBhvr>
                                        <p:cTn id="16"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1" end="1"/>
                                            </p:txEl>
                                          </p:spTgt>
                                        </p:tgtEl>
                                        <p:attrNameLst>
                                          <p:attrName>ppt_x</p:attrName>
                                          <p:attrName>ppt_y</p:attrName>
                                        </p:attrNameLst>
                                      </p:cBhvr>
                                    </p:animMotion>
                                    <p:animEffect transition="in" filter="fade">
                                      <p:cBhvr>
                                        <p:cTn id="18" dur="1000"/>
                                        <p:tgtEl>
                                          <p:spTgt spid="3">
                                            <p:txEl>
                                              <p:pRg st="1" end="1"/>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Scale>
                                      <p:cBhvr>
                                        <p:cTn id="2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3" end="3"/>
                                            </p:txEl>
                                          </p:spTgt>
                                        </p:tgtEl>
                                        <p:attrNameLst>
                                          <p:attrName>ppt_x</p:attrName>
                                          <p:attrName>ppt_y</p:attrName>
                                        </p:attrNameLst>
                                      </p:cBhvr>
                                    </p:animMotion>
                                    <p:animEffect transition="in" filter="fade">
                                      <p:cBhvr>
                                        <p:cTn id="28" dur="1000"/>
                                        <p:tgtEl>
                                          <p:spTgt spid="3">
                                            <p:txEl>
                                              <p:pRg st="3" end="3"/>
                                            </p:txEl>
                                          </p:spTgt>
                                        </p:tgtEl>
                                      </p:cBhvr>
                                    </p:animEffect>
                                  </p:childTnLst>
                                </p:cTn>
                              </p:par>
                              <p:par>
                                <p:cTn id="29" presetID="5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Scale>
                                      <p:cBhvr>
                                        <p:cTn id="3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4" end="4"/>
                                            </p:txEl>
                                          </p:spTgt>
                                        </p:tgtEl>
                                        <p:attrNameLst>
                                          <p:attrName>ppt_x</p:attrName>
                                          <p:attrName>ppt_y</p:attrName>
                                        </p:attrNameLst>
                                      </p:cBhvr>
                                    </p:animMotion>
                                    <p:animEffect transition="in" filter="fade">
                                      <p:cBhvr>
                                        <p:cTn id="33" dur="1000"/>
                                        <p:tgtEl>
                                          <p:spTgt spid="3">
                                            <p:txEl>
                                              <p:pRg st="4" end="4"/>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Scale>
                                      <p:cBhvr>
                                        <p:cTn id="3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5" end="5"/>
                                            </p:txEl>
                                          </p:spTgt>
                                        </p:tgtEl>
                                        <p:attrNameLst>
                                          <p:attrName>ppt_x</p:attrName>
                                          <p:attrName>ppt_y</p:attrName>
                                        </p:attrNameLst>
                                      </p:cBhvr>
                                    </p:animMotion>
                                    <p:animEffect transition="in" filter="fade">
                                      <p:cBhvr>
                                        <p:cTn id="38" dur="1000"/>
                                        <p:tgtEl>
                                          <p:spTgt spid="3">
                                            <p:txEl>
                                              <p:pRg st="5" end="5"/>
                                            </p:txEl>
                                          </p:spTgt>
                                        </p:tgtEl>
                                      </p:cBhvr>
                                    </p:animEffect>
                                  </p:childTnLst>
                                </p:cTn>
                              </p:par>
                              <p:par>
                                <p:cTn id="39" presetID="5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Scale>
                                      <p:cBhvr>
                                        <p:cTn id="41"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xEl>
                                              <p:pRg st="6" end="6"/>
                                            </p:txEl>
                                          </p:spTgt>
                                        </p:tgtEl>
                                        <p:attrNameLst>
                                          <p:attrName>ppt_x</p:attrName>
                                          <p:attrName>ppt_y</p:attrName>
                                        </p:attrNameLst>
                                      </p:cBhvr>
                                    </p:animMotion>
                                    <p:animEffect transition="in" filter="fade">
                                      <p:cBhvr>
                                        <p:cTn id="43" dur="1000"/>
                                        <p:tgtEl>
                                          <p:spTgt spid="3">
                                            <p:txEl>
                                              <p:pRg st="6" end="6"/>
                                            </p:txEl>
                                          </p:spTgt>
                                        </p:tgtEl>
                                      </p:cBhvr>
                                    </p:animEffect>
                                  </p:childTnLst>
                                </p:cTn>
                              </p:par>
                              <p:par>
                                <p:cTn id="44" presetID="5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Scale>
                                      <p:cBhvr>
                                        <p:cTn id="4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7" end="7"/>
                                            </p:txEl>
                                          </p:spTgt>
                                        </p:tgtEl>
                                        <p:attrNameLst>
                                          <p:attrName>ppt_x</p:attrName>
                                          <p:attrName>ppt_y</p:attrName>
                                        </p:attrNameLst>
                                      </p:cBhvr>
                                    </p:animMotion>
                                    <p:animEffect transition="in" filter="fade">
                                      <p:cBhvr>
                                        <p:cTn id="48" dur="1000"/>
                                        <p:tgtEl>
                                          <p:spTgt spid="3">
                                            <p:txEl>
                                              <p:pRg st="7" end="7"/>
                                            </p:txEl>
                                          </p:spTgt>
                                        </p:tgtEl>
                                      </p:cBhvr>
                                    </p:animEffect>
                                  </p:childTnLst>
                                </p:cTn>
                              </p:par>
                              <p:par>
                                <p:cTn id="49" presetID="5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Scale>
                                      <p:cBhvr>
                                        <p:cTn id="51"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8" end="8"/>
                                            </p:txEl>
                                          </p:spTgt>
                                        </p:tgtEl>
                                        <p:attrNameLst>
                                          <p:attrName>ppt_x</p:attrName>
                                          <p:attrName>ppt_y</p:attrName>
                                        </p:attrNameLst>
                                      </p:cBhvr>
                                    </p:animMotion>
                                    <p:animEffect transition="in" filter="fade">
                                      <p:cBhvr>
                                        <p:cTn id="53" dur="1000"/>
                                        <p:tgtEl>
                                          <p:spTgt spid="3">
                                            <p:txEl>
                                              <p:pRg st="8" end="8"/>
                                            </p:txEl>
                                          </p:spTgt>
                                        </p:tgtEl>
                                      </p:cBhvr>
                                    </p:animEffect>
                                  </p:childTnLst>
                                </p:cTn>
                              </p:par>
                              <p:par>
                                <p:cTn id="54" presetID="5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Scale>
                                      <p:cBhvr>
                                        <p:cTn id="56"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9" end="9"/>
                                            </p:txEl>
                                          </p:spTgt>
                                        </p:tgtEl>
                                        <p:attrNameLst>
                                          <p:attrName>ppt_x</p:attrName>
                                          <p:attrName>ppt_y</p:attrName>
                                        </p:attrNameLst>
                                      </p:cBhvr>
                                    </p:animMotion>
                                    <p:animEffect transition="in" filter="fade">
                                      <p:cBhvr>
                                        <p:cTn id="58" dur="1000"/>
                                        <p:tgtEl>
                                          <p:spTgt spid="3">
                                            <p:txEl>
                                              <p:pRg st="9" end="9"/>
                                            </p:txEl>
                                          </p:spTgt>
                                        </p:tgtEl>
                                      </p:cBhvr>
                                    </p:animEffect>
                                  </p:childTnLst>
                                </p:cTn>
                              </p:par>
                              <p:par>
                                <p:cTn id="59" presetID="5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Scale>
                                      <p:cBhvr>
                                        <p:cTn id="61"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
                                            <p:txEl>
                                              <p:pRg st="10" end="10"/>
                                            </p:txEl>
                                          </p:spTgt>
                                        </p:tgtEl>
                                        <p:attrNameLst>
                                          <p:attrName>ppt_x</p:attrName>
                                          <p:attrName>ppt_y</p:attrName>
                                        </p:attrNameLst>
                                      </p:cBhvr>
                                    </p:animMotion>
                                    <p:animEffect transition="in" filter="fade">
                                      <p:cBhvr>
                                        <p:cTn id="63" dur="1000"/>
                                        <p:tgtEl>
                                          <p:spTgt spid="3">
                                            <p:txEl>
                                              <p:pRg st="10" end="10"/>
                                            </p:txEl>
                                          </p:spTgt>
                                        </p:tgtEl>
                                      </p:cBhvr>
                                    </p:animEffect>
                                  </p:childTnLst>
                                </p:cTn>
                              </p:par>
                              <p:par>
                                <p:cTn id="64" presetID="5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Scale>
                                      <p:cBhvr>
                                        <p:cTn id="66"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
                                            <p:txEl>
                                              <p:pRg st="11" end="11"/>
                                            </p:txEl>
                                          </p:spTgt>
                                        </p:tgtEl>
                                        <p:attrNameLst>
                                          <p:attrName>ppt_x</p:attrName>
                                          <p:attrName>ppt_y</p:attrName>
                                        </p:attrNameLst>
                                      </p:cBhvr>
                                    </p:animMotion>
                                    <p:animEffect transition="in" filter="fade">
                                      <p:cBhvr>
                                        <p:cTn id="68" dur="1000"/>
                                        <p:tgtEl>
                                          <p:spTgt spid="3">
                                            <p:txEl>
                                              <p:pRg st="11" end="11"/>
                                            </p:txEl>
                                          </p:spTgt>
                                        </p:tgtEl>
                                      </p:cBhvr>
                                    </p:animEffect>
                                  </p:childTnLst>
                                </p:cTn>
                              </p:par>
                              <p:par>
                                <p:cTn id="69" presetID="52" presetClass="entr" presetSubtype="0"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Scale>
                                      <p:cBhvr>
                                        <p:cTn id="71" dur="1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
                                            <p:txEl>
                                              <p:pRg st="12" end="12"/>
                                            </p:txEl>
                                          </p:spTgt>
                                        </p:tgtEl>
                                        <p:attrNameLst>
                                          <p:attrName>ppt_x</p:attrName>
                                          <p:attrName>ppt_y</p:attrName>
                                        </p:attrNameLst>
                                      </p:cBhvr>
                                    </p:animMotion>
                                    <p:animEffect transition="in" filter="fade">
                                      <p:cBhvr>
                                        <p:cTn id="73" dur="1000"/>
                                        <p:tgtEl>
                                          <p:spTgt spid="3">
                                            <p:txEl>
                                              <p:pRg st="12" end="12"/>
                                            </p:txEl>
                                          </p:spTgt>
                                        </p:tgtEl>
                                      </p:cBhvr>
                                    </p:animEffect>
                                  </p:childTnLst>
                                </p:cTn>
                              </p:par>
                              <p:par>
                                <p:cTn id="74" presetID="52" presetClass="entr" presetSubtype="0" fill="hold"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Scale>
                                      <p:cBhvr>
                                        <p:cTn id="76" dur="1000" decel="50000" fill="hold">
                                          <p:stCondLst>
                                            <p:cond delay="0"/>
                                          </p:stCondLst>
                                        </p:cTn>
                                        <p:tgtEl>
                                          <p:spTgt spid="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3">
                                            <p:txEl>
                                              <p:pRg st="13" end="13"/>
                                            </p:txEl>
                                          </p:spTgt>
                                        </p:tgtEl>
                                        <p:attrNameLst>
                                          <p:attrName>ppt_x</p:attrName>
                                          <p:attrName>ppt_y</p:attrName>
                                        </p:attrNameLst>
                                      </p:cBhvr>
                                    </p:animMotion>
                                    <p:animEffect transition="in" filter="fade">
                                      <p:cBhvr>
                                        <p:cTn id="78" dur="1000"/>
                                        <p:tgtEl>
                                          <p:spTgt spid="3">
                                            <p:txEl>
                                              <p:pRg st="13" end="13"/>
                                            </p:txEl>
                                          </p:spTgt>
                                        </p:tgtEl>
                                      </p:cBhvr>
                                    </p:animEffect>
                                  </p:childTnLst>
                                </p:cTn>
                              </p:par>
                            </p:childTnLst>
                          </p:cTn>
                        </p:par>
                        <p:par>
                          <p:cTn id="79" fill="hold">
                            <p:stCondLst>
                              <p:cond delay="1000"/>
                            </p:stCondLst>
                            <p:childTnLst>
                              <p:par>
                                <p:cTn id="80" presetID="39" presetClass="entr" presetSubtype="0" accel="100000"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8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Содержимое 6" descr="odejda_Esenina.jpgорп.jpg"/>
          <p:cNvPicPr>
            <a:picLocks noGrp="1" noChangeAspect="1"/>
          </p:cNvPicPr>
          <p:nvPr>
            <p:ph sz="half" idx="1"/>
          </p:nvPr>
        </p:nvPicPr>
        <p:blipFill>
          <a:blip r:embed="rId3" cstate="print"/>
          <a:stretch>
            <a:fillRect/>
          </a:stretch>
        </p:blipFill>
        <p:spPr>
          <a:xfrm>
            <a:off x="721590" y="1066800"/>
            <a:ext cx="2830413" cy="5059363"/>
          </a:xfrm>
        </p:spPr>
      </p:pic>
      <p:sp>
        <p:nvSpPr>
          <p:cNvPr id="4" name="Содержимое 3"/>
          <p:cNvSpPr>
            <a:spLocks noGrp="1"/>
          </p:cNvSpPr>
          <p:nvPr>
            <p:ph sz="half" idx="2"/>
          </p:nvPr>
        </p:nvSpPr>
        <p:spPr>
          <a:xfrm>
            <a:off x="4267200" y="1447800"/>
            <a:ext cx="3657600" cy="5410200"/>
          </a:xfrm>
        </p:spPr>
        <p:txBody>
          <a:bodyPr>
            <a:normAutofit/>
          </a:bodyPr>
          <a:lstStyle/>
          <a:p>
            <a:pPr algn="ctr">
              <a:buNone/>
            </a:pPr>
            <a:r>
              <a:rPr lang="ru-RU" sz="1600" dirty="0" smtClean="0">
                <a:solidFill>
                  <a:schemeClr val="bg1">
                    <a:lumMod val="95000"/>
                    <a:lumOff val="5000"/>
                  </a:schemeClr>
                </a:solidFill>
              </a:rPr>
              <a:t>Весной 1915 Есенин приезжает</a:t>
            </a:r>
          </a:p>
          <a:p>
            <a:pPr algn="ctr">
              <a:buNone/>
            </a:pPr>
            <a:r>
              <a:rPr lang="ru-RU" sz="1600" dirty="0" smtClean="0">
                <a:solidFill>
                  <a:schemeClr val="bg1">
                    <a:lumMod val="95000"/>
                    <a:lumOff val="5000"/>
                  </a:schemeClr>
                </a:solidFill>
              </a:rPr>
              <a:t>в Петроград, где знакомится с А. А.</a:t>
            </a:r>
          </a:p>
          <a:p>
            <a:pPr algn="ctr">
              <a:buNone/>
            </a:pPr>
            <a:r>
              <a:rPr lang="ru-RU" sz="1600" dirty="0" smtClean="0">
                <a:solidFill>
                  <a:schemeClr val="bg1">
                    <a:lumMod val="95000"/>
                    <a:lumOff val="5000"/>
                  </a:schemeClr>
                </a:solidFill>
              </a:rPr>
              <a:t>Блоком, С. М. Городецким, А. М.</a:t>
            </a:r>
          </a:p>
          <a:p>
            <a:pPr algn="ctr">
              <a:buNone/>
            </a:pPr>
            <a:r>
              <a:rPr lang="ru-RU" sz="1600" dirty="0" smtClean="0">
                <a:solidFill>
                  <a:schemeClr val="bg1">
                    <a:lumMod val="95000"/>
                    <a:lumOff val="5000"/>
                  </a:schemeClr>
                </a:solidFill>
              </a:rPr>
              <a:t>Ремизовым, Н. С. Гумилевым и др.,</a:t>
            </a:r>
          </a:p>
          <a:p>
            <a:pPr algn="ctr">
              <a:buNone/>
            </a:pPr>
            <a:r>
              <a:rPr lang="ru-RU" sz="1600" dirty="0" smtClean="0">
                <a:solidFill>
                  <a:schemeClr val="bg1">
                    <a:lumMod val="95000"/>
                    <a:lumOff val="5000"/>
                  </a:schemeClr>
                </a:solidFill>
              </a:rPr>
              <a:t>сближается с Н. А. Клюевым,</a:t>
            </a:r>
          </a:p>
          <a:p>
            <a:pPr algn="ctr">
              <a:buNone/>
            </a:pPr>
            <a:r>
              <a:rPr lang="ru-RU" sz="1600" dirty="0" smtClean="0">
                <a:solidFill>
                  <a:schemeClr val="bg1">
                    <a:lumMod val="95000"/>
                    <a:lumOff val="5000"/>
                  </a:schemeClr>
                </a:solidFill>
              </a:rPr>
              <a:t>оказавшим на него значительное</a:t>
            </a:r>
          </a:p>
          <a:p>
            <a:pPr algn="ctr">
              <a:buNone/>
            </a:pPr>
            <a:r>
              <a:rPr lang="ru-RU" sz="1600" dirty="0" smtClean="0">
                <a:solidFill>
                  <a:schemeClr val="bg1">
                    <a:lumMod val="95000"/>
                    <a:lumOff val="5000"/>
                  </a:schemeClr>
                </a:solidFill>
              </a:rPr>
              <a:t>влияние. Их совместные</a:t>
            </a:r>
          </a:p>
          <a:p>
            <a:pPr algn="ctr">
              <a:buNone/>
            </a:pPr>
            <a:r>
              <a:rPr lang="ru-RU" sz="1600" dirty="0" smtClean="0">
                <a:solidFill>
                  <a:schemeClr val="bg1">
                    <a:lumMod val="95000"/>
                    <a:lumOff val="5000"/>
                  </a:schemeClr>
                </a:solidFill>
              </a:rPr>
              <a:t>выступления со стихами и</a:t>
            </a:r>
          </a:p>
          <a:p>
            <a:pPr algn="ctr">
              <a:buNone/>
            </a:pPr>
            <a:r>
              <a:rPr lang="ru-RU" sz="1600" dirty="0" smtClean="0">
                <a:solidFill>
                  <a:schemeClr val="bg1">
                    <a:lumMod val="95000"/>
                    <a:lumOff val="5000"/>
                  </a:schemeClr>
                </a:solidFill>
              </a:rPr>
              <a:t>частушками, стилизованными под</a:t>
            </a:r>
          </a:p>
          <a:p>
            <a:pPr algn="ctr">
              <a:buNone/>
            </a:pPr>
            <a:r>
              <a:rPr lang="ru-RU" sz="1600" dirty="0" smtClean="0">
                <a:solidFill>
                  <a:schemeClr val="bg1">
                    <a:lumMod val="95000"/>
                    <a:lumOff val="5000"/>
                  </a:schemeClr>
                </a:solidFill>
              </a:rPr>
              <a:t>"крестьянскую", "народную" манеру</a:t>
            </a:r>
          </a:p>
          <a:p>
            <a:pPr algn="ctr">
              <a:buNone/>
            </a:pPr>
            <a:r>
              <a:rPr lang="ru-RU" sz="1600" dirty="0" smtClean="0">
                <a:solidFill>
                  <a:schemeClr val="bg1">
                    <a:lumMod val="95000"/>
                    <a:lumOff val="5000"/>
                  </a:schemeClr>
                </a:solidFill>
              </a:rPr>
              <a:t>(Есенин являлся публике</a:t>
            </a:r>
          </a:p>
          <a:p>
            <a:pPr algn="ctr">
              <a:buNone/>
            </a:pPr>
            <a:r>
              <a:rPr lang="ru-RU" sz="1600" dirty="0" smtClean="0">
                <a:solidFill>
                  <a:schemeClr val="bg1">
                    <a:lumMod val="95000"/>
                    <a:lumOff val="5000"/>
                  </a:schemeClr>
                </a:solidFill>
              </a:rPr>
              <a:t>златокудрым молодцем в расшитой</a:t>
            </a:r>
          </a:p>
          <a:p>
            <a:pPr algn="ctr">
              <a:buNone/>
            </a:pPr>
            <a:r>
              <a:rPr lang="ru-RU" sz="1600" dirty="0" smtClean="0">
                <a:solidFill>
                  <a:schemeClr val="bg1">
                    <a:lumMod val="95000"/>
                    <a:lumOff val="5000"/>
                  </a:schemeClr>
                </a:solidFill>
              </a:rPr>
              <a:t>рубашке и сафьяновых сапожках),</a:t>
            </a:r>
          </a:p>
          <a:p>
            <a:pPr algn="ctr">
              <a:buNone/>
            </a:pPr>
            <a:r>
              <a:rPr lang="ru-RU" sz="1600" dirty="0" smtClean="0">
                <a:solidFill>
                  <a:schemeClr val="bg1">
                    <a:lumMod val="95000"/>
                    <a:lumOff val="5000"/>
                  </a:schemeClr>
                </a:solidFill>
              </a:rPr>
              <a:t>имели большой успех.</a:t>
            </a:r>
            <a:endParaRPr lang="ru-RU" sz="1600"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p:cTn id="47"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48"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4">
                                            <p:txEl>
                                              <p:pRg st="8" end="8"/>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 calcmode="lin" valueType="num">
                                      <p:cBhvr>
                                        <p:cTn id="52"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4">
                                            <p:txEl>
                                              <p:pRg st="9" end="9"/>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p:cTn id="57" dur="10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58" dur="10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4">
                                            <p:txEl>
                                              <p:pRg st="10" end="10"/>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 calcmode="lin" valueType="num">
                                      <p:cBhvr>
                                        <p:cTn id="62" dur="1000" fill="hold"/>
                                        <p:tgtEl>
                                          <p:spTgt spid="4">
                                            <p:txEl>
                                              <p:pRg st="11" end="11"/>
                                            </p:txEl>
                                          </p:spTgt>
                                        </p:tgtEl>
                                        <p:attrNameLst>
                                          <p:attrName>ppt_w</p:attrName>
                                        </p:attrNameLst>
                                      </p:cBhvr>
                                      <p:tavLst>
                                        <p:tav tm="0">
                                          <p:val>
                                            <p:strVal val="#ppt_w*0.70"/>
                                          </p:val>
                                        </p:tav>
                                        <p:tav tm="100000">
                                          <p:val>
                                            <p:strVal val="#ppt_w"/>
                                          </p:val>
                                        </p:tav>
                                      </p:tavLst>
                                    </p:anim>
                                    <p:anim calcmode="lin" valueType="num">
                                      <p:cBhvr>
                                        <p:cTn id="63" dur="1000" fill="hold"/>
                                        <p:tgtEl>
                                          <p:spTgt spid="4">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4">
                                            <p:txEl>
                                              <p:pRg st="11" end="11"/>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p:cTn id="67" dur="1000" fill="hold"/>
                                        <p:tgtEl>
                                          <p:spTgt spid="4">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4">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4">
                                            <p:txEl>
                                              <p:pRg st="12" end="12"/>
                                            </p:txEl>
                                          </p:spTgt>
                                        </p:tgtEl>
                                      </p:cBhvr>
                                    </p:animEffect>
                                  </p:childTnLst>
                                </p:cTn>
                              </p:par>
                              <p:par>
                                <p:cTn id="70" presetID="55" presetClass="entr" presetSubtype="0" fill="hold" nodeType="with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 calcmode="lin" valueType="num">
                                      <p:cBhvr>
                                        <p:cTn id="72" dur="1000" fill="hold"/>
                                        <p:tgtEl>
                                          <p:spTgt spid="4">
                                            <p:txEl>
                                              <p:pRg st="13" end="13"/>
                                            </p:txEl>
                                          </p:spTgt>
                                        </p:tgtEl>
                                        <p:attrNameLst>
                                          <p:attrName>ppt_w</p:attrName>
                                        </p:attrNameLst>
                                      </p:cBhvr>
                                      <p:tavLst>
                                        <p:tav tm="0">
                                          <p:val>
                                            <p:strVal val="#ppt_w*0.70"/>
                                          </p:val>
                                        </p:tav>
                                        <p:tav tm="100000">
                                          <p:val>
                                            <p:strVal val="#ppt_w"/>
                                          </p:val>
                                        </p:tav>
                                      </p:tavLst>
                                    </p:anim>
                                    <p:anim calcmode="lin" valueType="num">
                                      <p:cBhvr>
                                        <p:cTn id="73" dur="1000" fill="hold"/>
                                        <p:tgtEl>
                                          <p:spTgt spid="4">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4">
                                            <p:txEl>
                                              <p:pRg st="13" end="13"/>
                                            </p:txEl>
                                          </p:spTgt>
                                        </p:tgtEl>
                                      </p:cBhvr>
                                    </p:animEffect>
                                  </p:childTnLst>
                                </p:cTn>
                              </p:par>
                            </p:childTnLst>
                          </p:cTn>
                        </p:par>
                        <p:par>
                          <p:cTn id="75" fill="hold">
                            <p:stCondLst>
                              <p:cond delay="1000"/>
                            </p:stCondLst>
                            <p:childTnLst>
                              <p:par>
                                <p:cTn id="76" presetID="37"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900" decel="100000" fill="hold"/>
                                        <p:tgtEl>
                                          <p:spTgt spid="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066800"/>
          </a:xfrm>
        </p:spPr>
        <p:txBody>
          <a:bodyPr>
            <a:normAutofit/>
          </a:bodyPr>
          <a:lstStyle/>
          <a:p>
            <a:pPr algn="ctr"/>
            <a:r>
              <a:rPr lang="ru-RU" dirty="0" smtClean="0">
                <a:solidFill>
                  <a:schemeClr val="bg1">
                    <a:lumMod val="95000"/>
                    <a:lumOff val="5000"/>
                  </a:schemeClr>
                </a:solidFill>
              </a:rPr>
              <a:t>Служба в армии.</a:t>
            </a:r>
            <a:endParaRPr lang="ru-RU" dirty="0">
              <a:solidFill>
                <a:schemeClr val="bg1">
                  <a:lumMod val="95000"/>
                  <a:lumOff val="5000"/>
                </a:schemeClr>
              </a:solidFill>
            </a:endParaRPr>
          </a:p>
        </p:txBody>
      </p:sp>
      <p:sp>
        <p:nvSpPr>
          <p:cNvPr id="3" name="Содержимое 2"/>
          <p:cNvSpPr>
            <a:spLocks noGrp="1"/>
          </p:cNvSpPr>
          <p:nvPr>
            <p:ph sz="half" idx="1"/>
          </p:nvPr>
        </p:nvSpPr>
        <p:spPr/>
        <p:txBody>
          <a:bodyPr>
            <a:normAutofit fontScale="70000" lnSpcReduction="20000"/>
          </a:bodyPr>
          <a:lstStyle/>
          <a:p>
            <a:pPr>
              <a:buNone/>
            </a:pPr>
            <a:r>
              <a:rPr lang="ru-RU" dirty="0" smtClean="0">
                <a:solidFill>
                  <a:schemeClr val="bg1">
                    <a:lumMod val="95000"/>
                    <a:lumOff val="5000"/>
                  </a:schemeClr>
                </a:solidFill>
              </a:rPr>
              <a:t>В первой половине 1916 г.</a:t>
            </a:r>
          </a:p>
          <a:p>
            <a:pPr>
              <a:buNone/>
            </a:pPr>
            <a:r>
              <a:rPr lang="ru-RU" dirty="0" smtClean="0">
                <a:solidFill>
                  <a:schemeClr val="bg1">
                    <a:lumMod val="95000"/>
                    <a:lumOff val="5000"/>
                  </a:schemeClr>
                </a:solidFill>
              </a:rPr>
              <a:t>Есенин призывается в армию,</a:t>
            </a:r>
          </a:p>
          <a:p>
            <a:pPr>
              <a:buNone/>
            </a:pPr>
            <a:r>
              <a:rPr lang="ru-RU" dirty="0" smtClean="0">
                <a:solidFill>
                  <a:schemeClr val="bg1">
                    <a:lumMod val="95000"/>
                    <a:lumOff val="5000"/>
                  </a:schemeClr>
                </a:solidFill>
              </a:rPr>
              <a:t>но благодаря хлопотам друзей</a:t>
            </a:r>
          </a:p>
          <a:p>
            <a:pPr>
              <a:buNone/>
            </a:pPr>
            <a:r>
              <a:rPr lang="ru-RU" dirty="0" smtClean="0">
                <a:solidFill>
                  <a:schemeClr val="bg1">
                    <a:lumMod val="95000"/>
                    <a:lumOff val="5000"/>
                  </a:schemeClr>
                </a:solidFill>
              </a:rPr>
              <a:t>получает назначение ("с</a:t>
            </a:r>
          </a:p>
          <a:p>
            <a:pPr>
              <a:buNone/>
            </a:pPr>
            <a:r>
              <a:rPr lang="ru-RU" dirty="0" smtClean="0">
                <a:solidFill>
                  <a:schemeClr val="bg1">
                    <a:lumMod val="95000"/>
                    <a:lumOff val="5000"/>
                  </a:schemeClr>
                </a:solidFill>
              </a:rPr>
              <a:t>высочайшего соизволения")</a:t>
            </a:r>
          </a:p>
          <a:p>
            <a:pPr>
              <a:buNone/>
            </a:pPr>
            <a:r>
              <a:rPr lang="ru-RU" dirty="0" smtClean="0">
                <a:solidFill>
                  <a:schemeClr val="bg1">
                    <a:lumMod val="95000"/>
                    <a:lumOff val="5000"/>
                  </a:schemeClr>
                </a:solidFill>
              </a:rPr>
              <a:t>санитаром в Царскосельский</a:t>
            </a:r>
          </a:p>
          <a:p>
            <a:pPr>
              <a:buNone/>
            </a:pPr>
            <a:r>
              <a:rPr lang="ru-RU" dirty="0" smtClean="0">
                <a:solidFill>
                  <a:schemeClr val="bg1">
                    <a:lumMod val="95000"/>
                    <a:lumOff val="5000"/>
                  </a:schemeClr>
                </a:solidFill>
              </a:rPr>
              <a:t>военно-санитарный поезд №</a:t>
            </a:r>
          </a:p>
          <a:p>
            <a:pPr>
              <a:buNone/>
            </a:pPr>
            <a:r>
              <a:rPr lang="ru-RU" dirty="0" smtClean="0">
                <a:solidFill>
                  <a:schemeClr val="bg1">
                    <a:lumMod val="95000"/>
                    <a:lumOff val="5000"/>
                  </a:schemeClr>
                </a:solidFill>
              </a:rPr>
              <a:t>143 Ее Императорского</a:t>
            </a:r>
          </a:p>
          <a:p>
            <a:pPr>
              <a:buNone/>
            </a:pPr>
            <a:r>
              <a:rPr lang="ru-RU" dirty="0" smtClean="0">
                <a:solidFill>
                  <a:schemeClr val="bg1">
                    <a:lumMod val="95000"/>
                    <a:lumOff val="5000"/>
                  </a:schemeClr>
                </a:solidFill>
              </a:rPr>
              <a:t>Величества Государыни</a:t>
            </a:r>
          </a:p>
          <a:p>
            <a:pPr>
              <a:buNone/>
            </a:pPr>
            <a:r>
              <a:rPr lang="ru-RU" dirty="0" smtClean="0">
                <a:solidFill>
                  <a:schemeClr val="bg1">
                    <a:lumMod val="95000"/>
                    <a:lumOff val="5000"/>
                  </a:schemeClr>
                </a:solidFill>
              </a:rPr>
              <a:t>Императрицы Александры</a:t>
            </a:r>
          </a:p>
          <a:p>
            <a:pPr>
              <a:buNone/>
            </a:pPr>
            <a:r>
              <a:rPr lang="ru-RU" dirty="0" smtClean="0">
                <a:solidFill>
                  <a:schemeClr val="bg1">
                    <a:lumMod val="95000"/>
                    <a:lumOff val="5000"/>
                  </a:schemeClr>
                </a:solidFill>
              </a:rPr>
              <a:t>Федоровны, что позволяет ему</a:t>
            </a:r>
          </a:p>
          <a:p>
            <a:pPr>
              <a:buNone/>
            </a:pPr>
            <a:r>
              <a:rPr lang="ru-RU" dirty="0" smtClean="0">
                <a:solidFill>
                  <a:schemeClr val="bg1">
                    <a:lumMod val="95000"/>
                    <a:lumOff val="5000"/>
                  </a:schemeClr>
                </a:solidFill>
              </a:rPr>
              <a:t>беспрепятственно посещать</a:t>
            </a:r>
          </a:p>
          <a:p>
            <a:pPr>
              <a:buNone/>
            </a:pPr>
            <a:r>
              <a:rPr lang="ru-RU" dirty="0" smtClean="0">
                <a:solidFill>
                  <a:schemeClr val="bg1">
                    <a:lumMod val="95000"/>
                    <a:lumOff val="5000"/>
                  </a:schemeClr>
                </a:solidFill>
              </a:rPr>
              <a:t>литературные салоны, бывать</a:t>
            </a:r>
          </a:p>
          <a:p>
            <a:pPr>
              <a:buNone/>
            </a:pPr>
            <a:r>
              <a:rPr lang="ru-RU" dirty="0" smtClean="0">
                <a:solidFill>
                  <a:schemeClr val="bg1">
                    <a:lumMod val="95000"/>
                    <a:lumOff val="5000"/>
                  </a:schemeClr>
                </a:solidFill>
              </a:rPr>
              <a:t>на приемах у меценатов,</a:t>
            </a:r>
          </a:p>
          <a:p>
            <a:pPr>
              <a:buNone/>
            </a:pPr>
            <a:r>
              <a:rPr lang="ru-RU" dirty="0" smtClean="0">
                <a:solidFill>
                  <a:schemeClr val="bg1">
                    <a:lumMod val="95000"/>
                    <a:lumOff val="5000"/>
                  </a:schemeClr>
                </a:solidFill>
              </a:rPr>
              <a:t>выступать на концертах.</a:t>
            </a:r>
            <a:endParaRPr lang="ru-RU" dirty="0">
              <a:solidFill>
                <a:schemeClr val="bg1">
                  <a:lumMod val="95000"/>
                  <a:lumOff val="5000"/>
                </a:schemeClr>
              </a:solidFill>
            </a:endParaRPr>
          </a:p>
        </p:txBody>
      </p:sp>
      <p:pic>
        <p:nvPicPr>
          <p:cNvPr id="5" name="Содержимое 4" descr="i.jpeg"/>
          <p:cNvPicPr>
            <a:picLocks noGrp="1" noChangeAspect="1"/>
          </p:cNvPicPr>
          <p:nvPr>
            <p:ph sz="half" idx="2"/>
          </p:nvPr>
        </p:nvPicPr>
        <p:blipFill>
          <a:blip r:embed="rId3" cstate="print"/>
          <a:stretch>
            <a:fillRect/>
          </a:stretch>
        </p:blipFill>
        <p:spPr>
          <a:xfrm>
            <a:off x="6153944" y="3095625"/>
            <a:ext cx="1047750" cy="14287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par>
                          <p:cTn id="12" fill="hold">
                            <p:stCondLst>
                              <p:cond delay="3000"/>
                            </p:stCondLst>
                            <p:childTnLst>
                              <p:par>
                                <p:cTn id="13" presetID="39" presetClass="entr" presetSubtype="0" accel="10000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1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1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1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1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10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10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nodeType="with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10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10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
                                          </p:val>
                                        </p:tav>
                                        <p:tav tm="100000">
                                          <p:val>
                                            <p:strVal val="#ppt_y"/>
                                          </p:val>
                                        </p:tav>
                                      </p:tavLst>
                                    </p:anim>
                                  </p:childTnLst>
                                </p:cTn>
                              </p:par>
                              <p:par>
                                <p:cTn id="73" presetID="39" presetClass="entr" presetSubtype="0" accel="100000" fill="hold"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1000" fill="hold"/>
                                        <p:tgtEl>
                                          <p:spTgt spid="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1000" fill="hold"/>
                                        <p:tgtEl>
                                          <p:spTgt spid="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1000" fill="hold"/>
                                        <p:tgtEl>
                                          <p:spTgt spid="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1000" fill="hold"/>
                                        <p:tgtEl>
                                          <p:spTgt spid="3">
                                            <p:txEl>
                                              <p:pRg st="10" end="10"/>
                                            </p:txEl>
                                          </p:spTgt>
                                        </p:tgtEl>
                                        <p:attrNameLst>
                                          <p:attrName>ppt_y</p:attrName>
                                        </p:attrNameLst>
                                      </p:cBhvr>
                                      <p:tavLst>
                                        <p:tav tm="0">
                                          <p:val>
                                            <p:strVal val="#ppt_y"/>
                                          </p:val>
                                        </p:tav>
                                        <p:tav tm="100000">
                                          <p:val>
                                            <p:strVal val="#ppt_y"/>
                                          </p:val>
                                        </p:tav>
                                      </p:tavLst>
                                    </p:anim>
                                  </p:childTnLst>
                                </p:cTn>
                              </p:par>
                              <p:par>
                                <p:cTn id="79" presetID="39" presetClass="entr" presetSubtype="0" accel="100000" fill="hold"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1000" fill="hold"/>
                                        <p:tgtEl>
                                          <p:spTgt spid="3">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1000" fill="hold"/>
                                        <p:tgtEl>
                                          <p:spTgt spid="3">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1000" fill="hold"/>
                                        <p:tgtEl>
                                          <p:spTgt spid="3">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
                                          </p:val>
                                        </p:tav>
                                        <p:tav tm="100000">
                                          <p:val>
                                            <p:strVal val="#ppt_y"/>
                                          </p:val>
                                        </p:tav>
                                      </p:tavLst>
                                    </p:anim>
                                  </p:childTnLst>
                                </p:cTn>
                              </p:par>
                              <p:par>
                                <p:cTn id="85" presetID="39" presetClass="entr" presetSubtype="0" accel="100000" fill="hold" nodeType="with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 calcmode="lin" valueType="num">
                                      <p:cBhvr>
                                        <p:cTn id="87" dur="1000" fill="hold"/>
                                        <p:tgtEl>
                                          <p:spTgt spid="3">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1000" fill="hold"/>
                                        <p:tgtEl>
                                          <p:spTgt spid="3">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1000" fill="hold"/>
                                        <p:tgtEl>
                                          <p:spTgt spid="3">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1000" fill="hold"/>
                                        <p:tgtEl>
                                          <p:spTgt spid="3">
                                            <p:txEl>
                                              <p:pRg st="12" end="12"/>
                                            </p:txEl>
                                          </p:spTgt>
                                        </p:tgtEl>
                                        <p:attrNameLst>
                                          <p:attrName>ppt_y</p:attrName>
                                        </p:attrNameLst>
                                      </p:cBhvr>
                                      <p:tavLst>
                                        <p:tav tm="0">
                                          <p:val>
                                            <p:strVal val="#ppt_y"/>
                                          </p:val>
                                        </p:tav>
                                        <p:tav tm="100000">
                                          <p:val>
                                            <p:strVal val="#ppt_y"/>
                                          </p:val>
                                        </p:tav>
                                      </p:tavLst>
                                    </p:anim>
                                  </p:childTnLst>
                                </p:cTn>
                              </p:par>
                              <p:par>
                                <p:cTn id="91" presetID="39" presetClass="entr" presetSubtype="0" accel="100000" fill="hold" nodeType="withEffect">
                                  <p:stCondLst>
                                    <p:cond delay="0"/>
                                  </p:stCondLst>
                                  <p:childTnLst>
                                    <p:set>
                                      <p:cBhvr>
                                        <p:cTn id="92" dur="1" fill="hold">
                                          <p:stCondLst>
                                            <p:cond delay="0"/>
                                          </p:stCondLst>
                                        </p:cTn>
                                        <p:tgtEl>
                                          <p:spTgt spid="3">
                                            <p:txEl>
                                              <p:pRg st="13" end="13"/>
                                            </p:txEl>
                                          </p:spTgt>
                                        </p:tgtEl>
                                        <p:attrNameLst>
                                          <p:attrName>style.visibility</p:attrName>
                                        </p:attrNameLst>
                                      </p:cBhvr>
                                      <p:to>
                                        <p:strVal val="visible"/>
                                      </p:to>
                                    </p:set>
                                    <p:anim calcmode="lin" valueType="num">
                                      <p:cBhvr>
                                        <p:cTn id="93" dur="1000" fill="hold"/>
                                        <p:tgtEl>
                                          <p:spTgt spid="3">
                                            <p:txEl>
                                              <p:pRg st="13" end="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4" dur="1000" fill="hold"/>
                                        <p:tgtEl>
                                          <p:spTgt spid="3">
                                            <p:txEl>
                                              <p:pRg st="13" end="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5" dur="1000" fill="hold"/>
                                        <p:tgtEl>
                                          <p:spTgt spid="3">
                                            <p:txEl>
                                              <p:pRg st="13" end="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96" dur="1000" fill="hold"/>
                                        <p:tgtEl>
                                          <p:spTgt spid="3">
                                            <p:txEl>
                                              <p:pRg st="13" end="13"/>
                                            </p:txEl>
                                          </p:spTgt>
                                        </p:tgtEl>
                                        <p:attrNameLst>
                                          <p:attrName>ppt_y</p:attrName>
                                        </p:attrNameLst>
                                      </p:cBhvr>
                                      <p:tavLst>
                                        <p:tav tm="0">
                                          <p:val>
                                            <p:strVal val="#ppt_y"/>
                                          </p:val>
                                        </p:tav>
                                        <p:tav tm="100000">
                                          <p:val>
                                            <p:strVal val="#ppt_y"/>
                                          </p:val>
                                        </p:tav>
                                      </p:tavLst>
                                    </p:anim>
                                  </p:childTnLst>
                                </p:cTn>
                              </p:par>
                              <p:par>
                                <p:cTn id="97" presetID="39" presetClass="entr" presetSubtype="0" accel="100000" fill="hold" nodeType="withEffect">
                                  <p:stCondLst>
                                    <p:cond delay="0"/>
                                  </p:stCondLst>
                                  <p:childTnLst>
                                    <p:set>
                                      <p:cBhvr>
                                        <p:cTn id="98" dur="1" fill="hold">
                                          <p:stCondLst>
                                            <p:cond delay="0"/>
                                          </p:stCondLst>
                                        </p:cTn>
                                        <p:tgtEl>
                                          <p:spTgt spid="3">
                                            <p:txEl>
                                              <p:pRg st="14" end="14"/>
                                            </p:txEl>
                                          </p:spTgt>
                                        </p:tgtEl>
                                        <p:attrNameLst>
                                          <p:attrName>style.visibility</p:attrName>
                                        </p:attrNameLst>
                                      </p:cBhvr>
                                      <p:to>
                                        <p:strVal val="visible"/>
                                      </p:to>
                                    </p:set>
                                    <p:anim calcmode="lin" valueType="num">
                                      <p:cBhvr>
                                        <p:cTn id="99" dur="1000" fill="hold"/>
                                        <p:tgtEl>
                                          <p:spTgt spid="3">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0" dur="1000" fill="hold"/>
                                        <p:tgtEl>
                                          <p:spTgt spid="3">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1" dur="1000" fill="hold"/>
                                        <p:tgtEl>
                                          <p:spTgt spid="3">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2" dur="1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Содержимое 4" descr="esenin_31_w450_3.jpg"/>
          <p:cNvPicPr>
            <a:picLocks noGrp="1" noChangeAspect="1"/>
          </p:cNvPicPr>
          <p:nvPr>
            <p:ph sz="half" idx="1"/>
          </p:nvPr>
        </p:nvPicPr>
        <p:blipFill>
          <a:blip r:embed="rId3" cstate="print"/>
          <a:stretch>
            <a:fillRect/>
          </a:stretch>
        </p:blipFill>
        <p:spPr>
          <a:xfrm>
            <a:off x="228600" y="1371600"/>
            <a:ext cx="3962400" cy="34727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572000" y="304800"/>
            <a:ext cx="3657600" cy="5821363"/>
          </a:xfrm>
        </p:spPr>
        <p:txBody>
          <a:bodyPr>
            <a:noAutofit/>
          </a:bodyPr>
          <a:lstStyle/>
          <a:p>
            <a:pPr>
              <a:buNone/>
            </a:pPr>
            <a:r>
              <a:rPr lang="ru-RU" sz="1500" dirty="0" smtClean="0">
                <a:solidFill>
                  <a:schemeClr val="bg1">
                    <a:lumMod val="95000"/>
                    <a:lumOff val="5000"/>
                  </a:schemeClr>
                </a:solidFill>
              </a:rPr>
              <a:t>На одном из концертов в лазарете, к</a:t>
            </a:r>
          </a:p>
          <a:p>
            <a:pPr>
              <a:buNone/>
            </a:pPr>
            <a:r>
              <a:rPr lang="ru-RU" sz="1500" dirty="0" smtClean="0">
                <a:solidFill>
                  <a:schemeClr val="bg1">
                    <a:lumMod val="95000"/>
                    <a:lumOff val="5000"/>
                  </a:schemeClr>
                </a:solidFill>
              </a:rPr>
              <a:t>которому он был прикомандирован</a:t>
            </a:r>
          </a:p>
          <a:p>
            <a:pPr>
              <a:buNone/>
            </a:pPr>
            <a:r>
              <a:rPr lang="ru-RU" sz="1500" dirty="0" smtClean="0">
                <a:solidFill>
                  <a:schemeClr val="bg1">
                    <a:lumMod val="95000"/>
                    <a:lumOff val="5000"/>
                  </a:schemeClr>
                </a:solidFill>
              </a:rPr>
              <a:t>(здесь же несли службу сестер</a:t>
            </a:r>
          </a:p>
          <a:p>
            <a:pPr>
              <a:buNone/>
            </a:pPr>
            <a:r>
              <a:rPr lang="ru-RU" sz="1500" dirty="0" smtClean="0">
                <a:solidFill>
                  <a:schemeClr val="bg1">
                    <a:lumMod val="95000"/>
                    <a:lumOff val="5000"/>
                  </a:schemeClr>
                </a:solidFill>
              </a:rPr>
              <a:t>милосердия императрица и царевны),</a:t>
            </a:r>
          </a:p>
          <a:p>
            <a:pPr>
              <a:buNone/>
            </a:pPr>
            <a:r>
              <a:rPr lang="ru-RU" sz="1500" dirty="0" smtClean="0">
                <a:solidFill>
                  <a:schemeClr val="bg1">
                    <a:lumMod val="95000"/>
                    <a:lumOff val="5000"/>
                  </a:schemeClr>
                </a:solidFill>
              </a:rPr>
              <a:t>происходит его встреча с царской</a:t>
            </a:r>
          </a:p>
          <a:p>
            <a:pPr>
              <a:buNone/>
            </a:pPr>
            <a:r>
              <a:rPr lang="ru-RU" sz="1500" dirty="0" smtClean="0">
                <a:solidFill>
                  <a:schemeClr val="bg1">
                    <a:lumMod val="95000"/>
                    <a:lumOff val="5000"/>
                  </a:schemeClr>
                </a:solidFill>
              </a:rPr>
              <a:t>семьей. Тогда же вместе с Н.Клюевым</a:t>
            </a:r>
          </a:p>
          <a:p>
            <a:pPr>
              <a:buNone/>
            </a:pPr>
            <a:r>
              <a:rPr lang="ru-RU" sz="1500" dirty="0" smtClean="0">
                <a:solidFill>
                  <a:schemeClr val="bg1">
                    <a:lumMod val="95000"/>
                    <a:lumOff val="5000"/>
                  </a:schemeClr>
                </a:solidFill>
              </a:rPr>
              <a:t>они выступают, одетые в</a:t>
            </a:r>
          </a:p>
          <a:p>
            <a:pPr>
              <a:buNone/>
            </a:pPr>
            <a:r>
              <a:rPr lang="ru-RU" sz="1500" dirty="0" smtClean="0">
                <a:solidFill>
                  <a:schemeClr val="bg1">
                    <a:lumMod val="95000"/>
                    <a:lumOff val="5000"/>
                  </a:schemeClr>
                </a:solidFill>
              </a:rPr>
              <a:t>древнерусские костюмы, сшитые по</a:t>
            </a:r>
          </a:p>
          <a:p>
            <a:pPr>
              <a:buNone/>
            </a:pPr>
            <a:r>
              <a:rPr lang="ru-RU" sz="1500" dirty="0" smtClean="0">
                <a:solidFill>
                  <a:schemeClr val="bg1">
                    <a:lumMod val="95000"/>
                    <a:lumOff val="5000"/>
                  </a:schemeClr>
                </a:solidFill>
              </a:rPr>
              <a:t>эскизам В.Васнецова, на вечерах </a:t>
            </a:r>
          </a:p>
          <a:p>
            <a:pPr>
              <a:buNone/>
            </a:pPr>
            <a:r>
              <a:rPr lang="ru-RU" sz="1500" dirty="0" smtClean="0">
                <a:solidFill>
                  <a:schemeClr val="bg1">
                    <a:lumMod val="95000"/>
                    <a:lumOff val="5000"/>
                  </a:schemeClr>
                </a:solidFill>
              </a:rPr>
              <a:t>"Общества возрождения</a:t>
            </a:r>
          </a:p>
          <a:p>
            <a:pPr>
              <a:buNone/>
            </a:pPr>
            <a:r>
              <a:rPr lang="ru-RU" sz="1500" dirty="0" smtClean="0">
                <a:solidFill>
                  <a:schemeClr val="bg1">
                    <a:lumMod val="95000"/>
                    <a:lumOff val="5000"/>
                  </a:schemeClr>
                </a:solidFill>
              </a:rPr>
              <a:t>художественной Руси" при</a:t>
            </a:r>
          </a:p>
          <a:p>
            <a:pPr>
              <a:buNone/>
            </a:pPr>
            <a:r>
              <a:rPr lang="ru-RU" sz="1500" dirty="0" err="1" smtClean="0">
                <a:solidFill>
                  <a:schemeClr val="bg1">
                    <a:lumMod val="95000"/>
                    <a:lumOff val="5000"/>
                  </a:schemeClr>
                </a:solidFill>
              </a:rPr>
              <a:t>Феодоровском</a:t>
            </a:r>
            <a:r>
              <a:rPr lang="ru-RU" sz="1500" dirty="0" smtClean="0">
                <a:solidFill>
                  <a:schemeClr val="bg1">
                    <a:lumMod val="95000"/>
                    <a:lumOff val="5000"/>
                  </a:schemeClr>
                </a:solidFill>
              </a:rPr>
              <a:t> городке в Царском</a:t>
            </a:r>
          </a:p>
          <a:p>
            <a:pPr>
              <a:buNone/>
            </a:pPr>
            <a:r>
              <a:rPr lang="ru-RU" sz="1500" dirty="0" err="1" smtClean="0">
                <a:solidFill>
                  <a:schemeClr val="bg1">
                    <a:lumMod val="95000"/>
                    <a:lumOff val="5000"/>
                  </a:schemeClr>
                </a:solidFill>
              </a:rPr>
              <a:t>селе,а</a:t>
            </a:r>
            <a:r>
              <a:rPr lang="ru-RU" sz="1500" dirty="0" smtClean="0">
                <a:solidFill>
                  <a:schemeClr val="bg1">
                    <a:lumMod val="95000"/>
                    <a:lumOff val="5000"/>
                  </a:schemeClr>
                </a:solidFill>
              </a:rPr>
              <a:t> также приглашаются в Москве</a:t>
            </a:r>
          </a:p>
          <a:p>
            <a:pPr>
              <a:buNone/>
            </a:pPr>
            <a:r>
              <a:rPr lang="ru-RU" sz="1500" dirty="0" smtClean="0">
                <a:solidFill>
                  <a:schemeClr val="bg1">
                    <a:lumMod val="95000"/>
                    <a:lumOff val="5000"/>
                  </a:schemeClr>
                </a:solidFill>
              </a:rPr>
              <a:t>к великой княгине Елизавете. </a:t>
            </a:r>
          </a:p>
          <a:p>
            <a:pPr>
              <a:buNone/>
            </a:pPr>
            <a:r>
              <a:rPr lang="ru-RU" sz="1500" dirty="0" smtClean="0">
                <a:solidFill>
                  <a:schemeClr val="bg1">
                    <a:lumMod val="95000"/>
                    <a:lumOff val="5000"/>
                  </a:schemeClr>
                </a:solidFill>
              </a:rPr>
              <a:t> вместе с монаршей четой в мае 1916</a:t>
            </a:r>
          </a:p>
          <a:p>
            <a:pPr>
              <a:buNone/>
            </a:pPr>
            <a:r>
              <a:rPr lang="ru-RU" sz="1500" dirty="0" smtClean="0">
                <a:solidFill>
                  <a:schemeClr val="bg1">
                    <a:lumMod val="95000"/>
                    <a:lumOff val="5000"/>
                  </a:schemeClr>
                </a:solidFill>
              </a:rPr>
              <a:t>года Есенин в качестве санитара</a:t>
            </a:r>
          </a:p>
          <a:p>
            <a:pPr>
              <a:buNone/>
            </a:pPr>
            <a:r>
              <a:rPr lang="ru-RU" sz="1500" dirty="0" smtClean="0">
                <a:solidFill>
                  <a:schemeClr val="bg1">
                    <a:lumMod val="95000"/>
                    <a:lumOff val="5000"/>
                  </a:schemeClr>
                </a:solidFill>
              </a:rPr>
              <a:t>Поезда посещает Евпаторию. Это</a:t>
            </a:r>
          </a:p>
          <a:p>
            <a:pPr>
              <a:buNone/>
            </a:pPr>
            <a:r>
              <a:rPr lang="ru-RU" sz="1500" dirty="0" smtClean="0">
                <a:solidFill>
                  <a:schemeClr val="bg1">
                    <a:lumMod val="95000"/>
                    <a:lumOff val="5000"/>
                  </a:schemeClr>
                </a:solidFill>
              </a:rPr>
              <a:t>была последняя поездка Николая II в Крым.</a:t>
            </a:r>
            <a:endParaRPr lang="ru-RU" sz="1500"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6"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4">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3"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4">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0"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2" dur="1000"/>
                                        <p:tgtEl>
                                          <p:spTgt spid="4">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7"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4">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44"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4">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50"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51" dur="1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2" dur="10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53" dur="1000"/>
                                        <p:tgtEl>
                                          <p:spTgt spid="4">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10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57"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58" dur="1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59" dur="10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60" dur="1000"/>
                                        <p:tgtEl>
                                          <p:spTgt spid="4">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10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64" dur="10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65" dur="10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66" dur="10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67" dur="1000"/>
                                        <p:tgtEl>
                                          <p:spTgt spid="4">
                                            <p:txEl>
                                              <p:pRg st="8" end="8"/>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1000" fill="hold"/>
                                        <p:tgtEl>
                                          <p:spTgt spid="4">
                                            <p:txEl>
                                              <p:pRg st="9" end="9"/>
                                            </p:txEl>
                                          </p:spTgt>
                                        </p:tgtEl>
                                        <p:attrNameLst>
                                          <p:attrName>ppt_w</p:attrName>
                                        </p:attrNameLst>
                                      </p:cBhvr>
                                      <p:tavLst>
                                        <p:tav tm="0">
                                          <p:val>
                                            <p:strVal val="#ppt_w*0.05"/>
                                          </p:val>
                                        </p:tav>
                                        <p:tav tm="100000">
                                          <p:val>
                                            <p:strVal val="#ppt_w"/>
                                          </p:val>
                                        </p:tav>
                                      </p:tavLst>
                                    </p:anim>
                                    <p:anim calcmode="lin" valueType="num">
                                      <p:cBhvr>
                                        <p:cTn id="71" dur="1000" fill="hold"/>
                                        <p:tgtEl>
                                          <p:spTgt spid="4">
                                            <p:txEl>
                                              <p:pRg st="9" end="9"/>
                                            </p:txEl>
                                          </p:spTgt>
                                        </p:tgtEl>
                                        <p:attrNameLst>
                                          <p:attrName>ppt_h</p:attrName>
                                        </p:attrNameLst>
                                      </p:cBhvr>
                                      <p:tavLst>
                                        <p:tav tm="0">
                                          <p:val>
                                            <p:strVal val="#ppt_h"/>
                                          </p:val>
                                        </p:tav>
                                        <p:tav tm="100000">
                                          <p:val>
                                            <p:strVal val="#ppt_h"/>
                                          </p:val>
                                        </p:tav>
                                      </p:tavLst>
                                    </p:anim>
                                    <p:anim calcmode="lin" valueType="num">
                                      <p:cBhvr>
                                        <p:cTn id="72" dur="10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73" dur="1000" fill="hold"/>
                                        <p:tgtEl>
                                          <p:spTgt spid="4">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4">
                                            <p:txEl>
                                              <p:pRg st="9" end="9"/>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1000" fill="hold"/>
                                        <p:tgtEl>
                                          <p:spTgt spid="4">
                                            <p:txEl>
                                              <p:pRg st="10" end="10"/>
                                            </p:txEl>
                                          </p:spTgt>
                                        </p:tgtEl>
                                        <p:attrNameLst>
                                          <p:attrName>ppt_w</p:attrName>
                                        </p:attrNameLst>
                                      </p:cBhvr>
                                      <p:tavLst>
                                        <p:tav tm="0">
                                          <p:val>
                                            <p:strVal val="#ppt_w*0.05"/>
                                          </p:val>
                                        </p:tav>
                                        <p:tav tm="100000">
                                          <p:val>
                                            <p:strVal val="#ppt_w"/>
                                          </p:val>
                                        </p:tav>
                                      </p:tavLst>
                                    </p:anim>
                                    <p:anim calcmode="lin" valueType="num">
                                      <p:cBhvr>
                                        <p:cTn id="78" dur="1000" fill="hold"/>
                                        <p:tgtEl>
                                          <p:spTgt spid="4">
                                            <p:txEl>
                                              <p:pRg st="10" end="10"/>
                                            </p:txEl>
                                          </p:spTgt>
                                        </p:tgtEl>
                                        <p:attrNameLst>
                                          <p:attrName>ppt_h</p:attrName>
                                        </p:attrNameLst>
                                      </p:cBhvr>
                                      <p:tavLst>
                                        <p:tav tm="0">
                                          <p:val>
                                            <p:strVal val="#ppt_h"/>
                                          </p:val>
                                        </p:tav>
                                        <p:tav tm="100000">
                                          <p:val>
                                            <p:strVal val="#ppt_h"/>
                                          </p:val>
                                        </p:tav>
                                      </p:tavLst>
                                    </p:anim>
                                    <p:anim calcmode="lin" valueType="num">
                                      <p:cBhvr>
                                        <p:cTn id="79" dur="1000" fill="hold"/>
                                        <p:tgtEl>
                                          <p:spTgt spid="4">
                                            <p:txEl>
                                              <p:pRg st="10" end="10"/>
                                            </p:txEl>
                                          </p:spTgt>
                                        </p:tgtEl>
                                        <p:attrNameLst>
                                          <p:attrName>ppt_x</p:attrName>
                                        </p:attrNameLst>
                                      </p:cBhvr>
                                      <p:tavLst>
                                        <p:tav tm="0">
                                          <p:val>
                                            <p:strVal val="#ppt_x-.2"/>
                                          </p:val>
                                        </p:tav>
                                        <p:tav tm="100000">
                                          <p:val>
                                            <p:strVal val="#ppt_x"/>
                                          </p:val>
                                        </p:tav>
                                      </p:tavLst>
                                    </p:anim>
                                    <p:anim calcmode="lin" valueType="num">
                                      <p:cBhvr>
                                        <p:cTn id="80" dur="1000" fill="hold"/>
                                        <p:tgtEl>
                                          <p:spTgt spid="4">
                                            <p:txEl>
                                              <p:pRg st="10" end="10"/>
                                            </p:txEl>
                                          </p:spTgt>
                                        </p:tgtEl>
                                        <p:attrNameLst>
                                          <p:attrName>ppt_y</p:attrName>
                                        </p:attrNameLst>
                                      </p:cBhvr>
                                      <p:tavLst>
                                        <p:tav tm="0">
                                          <p:val>
                                            <p:strVal val="#ppt_y"/>
                                          </p:val>
                                        </p:tav>
                                        <p:tav tm="100000">
                                          <p:val>
                                            <p:strVal val="#ppt_y"/>
                                          </p:val>
                                        </p:tav>
                                      </p:tavLst>
                                    </p:anim>
                                    <p:animEffect transition="in" filter="fade">
                                      <p:cBhvr>
                                        <p:cTn id="81" dur="1000"/>
                                        <p:tgtEl>
                                          <p:spTgt spid="4">
                                            <p:txEl>
                                              <p:pRg st="10" end="10"/>
                                            </p:txEl>
                                          </p:spTgt>
                                        </p:tgtEl>
                                      </p:cBhvr>
                                    </p:animEffect>
                                  </p:childTnLst>
                                </p:cTn>
                              </p:par>
                              <p:par>
                                <p:cTn id="82" presetID="54" presetClass="entr" presetSubtype="0" accel="100000" fill="hold" nodeType="with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1000" fill="hold"/>
                                        <p:tgtEl>
                                          <p:spTgt spid="4">
                                            <p:txEl>
                                              <p:pRg st="11" end="11"/>
                                            </p:txEl>
                                          </p:spTgt>
                                        </p:tgtEl>
                                        <p:attrNameLst>
                                          <p:attrName>ppt_w</p:attrName>
                                        </p:attrNameLst>
                                      </p:cBhvr>
                                      <p:tavLst>
                                        <p:tav tm="0">
                                          <p:val>
                                            <p:strVal val="#ppt_w*0.05"/>
                                          </p:val>
                                        </p:tav>
                                        <p:tav tm="100000">
                                          <p:val>
                                            <p:strVal val="#ppt_w"/>
                                          </p:val>
                                        </p:tav>
                                      </p:tavLst>
                                    </p:anim>
                                    <p:anim calcmode="lin" valueType="num">
                                      <p:cBhvr>
                                        <p:cTn id="85" dur="1000" fill="hold"/>
                                        <p:tgtEl>
                                          <p:spTgt spid="4">
                                            <p:txEl>
                                              <p:pRg st="11" end="11"/>
                                            </p:txEl>
                                          </p:spTgt>
                                        </p:tgtEl>
                                        <p:attrNameLst>
                                          <p:attrName>ppt_h</p:attrName>
                                        </p:attrNameLst>
                                      </p:cBhvr>
                                      <p:tavLst>
                                        <p:tav tm="0">
                                          <p:val>
                                            <p:strVal val="#ppt_h"/>
                                          </p:val>
                                        </p:tav>
                                        <p:tav tm="100000">
                                          <p:val>
                                            <p:strVal val="#ppt_h"/>
                                          </p:val>
                                        </p:tav>
                                      </p:tavLst>
                                    </p:anim>
                                    <p:anim calcmode="lin" valueType="num">
                                      <p:cBhvr>
                                        <p:cTn id="86" dur="1000" fill="hold"/>
                                        <p:tgtEl>
                                          <p:spTgt spid="4">
                                            <p:txEl>
                                              <p:pRg st="11" end="11"/>
                                            </p:txEl>
                                          </p:spTgt>
                                        </p:tgtEl>
                                        <p:attrNameLst>
                                          <p:attrName>ppt_x</p:attrName>
                                        </p:attrNameLst>
                                      </p:cBhvr>
                                      <p:tavLst>
                                        <p:tav tm="0">
                                          <p:val>
                                            <p:strVal val="#ppt_x-.2"/>
                                          </p:val>
                                        </p:tav>
                                        <p:tav tm="100000">
                                          <p:val>
                                            <p:strVal val="#ppt_x"/>
                                          </p:val>
                                        </p:tav>
                                      </p:tavLst>
                                    </p:anim>
                                    <p:anim calcmode="lin" valueType="num">
                                      <p:cBhvr>
                                        <p:cTn id="87" dur="1000" fill="hold"/>
                                        <p:tgtEl>
                                          <p:spTgt spid="4">
                                            <p:txEl>
                                              <p:pRg st="11" end="11"/>
                                            </p:txEl>
                                          </p:spTgt>
                                        </p:tgtEl>
                                        <p:attrNameLst>
                                          <p:attrName>ppt_y</p:attrName>
                                        </p:attrNameLst>
                                      </p:cBhvr>
                                      <p:tavLst>
                                        <p:tav tm="0">
                                          <p:val>
                                            <p:strVal val="#ppt_y"/>
                                          </p:val>
                                        </p:tav>
                                        <p:tav tm="100000">
                                          <p:val>
                                            <p:strVal val="#ppt_y"/>
                                          </p:val>
                                        </p:tav>
                                      </p:tavLst>
                                    </p:anim>
                                    <p:animEffect transition="in" filter="fade">
                                      <p:cBhvr>
                                        <p:cTn id="88" dur="1000"/>
                                        <p:tgtEl>
                                          <p:spTgt spid="4">
                                            <p:txEl>
                                              <p:pRg st="11" end="11"/>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1000" fill="hold"/>
                                        <p:tgtEl>
                                          <p:spTgt spid="4">
                                            <p:txEl>
                                              <p:pRg st="12" end="12"/>
                                            </p:txEl>
                                          </p:spTgt>
                                        </p:tgtEl>
                                        <p:attrNameLst>
                                          <p:attrName>ppt_w</p:attrName>
                                        </p:attrNameLst>
                                      </p:cBhvr>
                                      <p:tavLst>
                                        <p:tav tm="0">
                                          <p:val>
                                            <p:strVal val="#ppt_w*0.05"/>
                                          </p:val>
                                        </p:tav>
                                        <p:tav tm="100000">
                                          <p:val>
                                            <p:strVal val="#ppt_w"/>
                                          </p:val>
                                        </p:tav>
                                      </p:tavLst>
                                    </p:anim>
                                    <p:anim calcmode="lin" valueType="num">
                                      <p:cBhvr>
                                        <p:cTn id="92" dur="1000" fill="hold"/>
                                        <p:tgtEl>
                                          <p:spTgt spid="4">
                                            <p:txEl>
                                              <p:pRg st="12" end="12"/>
                                            </p:txEl>
                                          </p:spTgt>
                                        </p:tgtEl>
                                        <p:attrNameLst>
                                          <p:attrName>ppt_h</p:attrName>
                                        </p:attrNameLst>
                                      </p:cBhvr>
                                      <p:tavLst>
                                        <p:tav tm="0">
                                          <p:val>
                                            <p:strVal val="#ppt_h"/>
                                          </p:val>
                                        </p:tav>
                                        <p:tav tm="100000">
                                          <p:val>
                                            <p:strVal val="#ppt_h"/>
                                          </p:val>
                                        </p:tav>
                                      </p:tavLst>
                                    </p:anim>
                                    <p:anim calcmode="lin" valueType="num">
                                      <p:cBhvr>
                                        <p:cTn id="93" dur="1000" fill="hold"/>
                                        <p:tgtEl>
                                          <p:spTgt spid="4">
                                            <p:txEl>
                                              <p:pRg st="12" end="12"/>
                                            </p:txEl>
                                          </p:spTgt>
                                        </p:tgtEl>
                                        <p:attrNameLst>
                                          <p:attrName>ppt_x</p:attrName>
                                        </p:attrNameLst>
                                      </p:cBhvr>
                                      <p:tavLst>
                                        <p:tav tm="0">
                                          <p:val>
                                            <p:strVal val="#ppt_x-.2"/>
                                          </p:val>
                                        </p:tav>
                                        <p:tav tm="100000">
                                          <p:val>
                                            <p:strVal val="#ppt_x"/>
                                          </p:val>
                                        </p:tav>
                                      </p:tavLst>
                                    </p:anim>
                                    <p:anim calcmode="lin" valueType="num">
                                      <p:cBhvr>
                                        <p:cTn id="94" dur="1000" fill="hold"/>
                                        <p:tgtEl>
                                          <p:spTgt spid="4">
                                            <p:txEl>
                                              <p:pRg st="12" end="12"/>
                                            </p:txEl>
                                          </p:spTgt>
                                        </p:tgtEl>
                                        <p:attrNameLst>
                                          <p:attrName>ppt_y</p:attrName>
                                        </p:attrNameLst>
                                      </p:cBhvr>
                                      <p:tavLst>
                                        <p:tav tm="0">
                                          <p:val>
                                            <p:strVal val="#ppt_y"/>
                                          </p:val>
                                        </p:tav>
                                        <p:tav tm="100000">
                                          <p:val>
                                            <p:strVal val="#ppt_y"/>
                                          </p:val>
                                        </p:tav>
                                      </p:tavLst>
                                    </p:anim>
                                    <p:animEffect transition="in" filter="fade">
                                      <p:cBhvr>
                                        <p:cTn id="95" dur="1000"/>
                                        <p:tgtEl>
                                          <p:spTgt spid="4">
                                            <p:txEl>
                                              <p:pRg st="12" end="12"/>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 calcmode="lin" valueType="num">
                                      <p:cBhvr>
                                        <p:cTn id="98" dur="1000" fill="hold"/>
                                        <p:tgtEl>
                                          <p:spTgt spid="4">
                                            <p:txEl>
                                              <p:pRg st="13" end="13"/>
                                            </p:txEl>
                                          </p:spTgt>
                                        </p:tgtEl>
                                        <p:attrNameLst>
                                          <p:attrName>ppt_w</p:attrName>
                                        </p:attrNameLst>
                                      </p:cBhvr>
                                      <p:tavLst>
                                        <p:tav tm="0">
                                          <p:val>
                                            <p:strVal val="#ppt_w*0.05"/>
                                          </p:val>
                                        </p:tav>
                                        <p:tav tm="100000">
                                          <p:val>
                                            <p:strVal val="#ppt_w"/>
                                          </p:val>
                                        </p:tav>
                                      </p:tavLst>
                                    </p:anim>
                                    <p:anim calcmode="lin" valueType="num">
                                      <p:cBhvr>
                                        <p:cTn id="99" dur="1000" fill="hold"/>
                                        <p:tgtEl>
                                          <p:spTgt spid="4">
                                            <p:txEl>
                                              <p:pRg st="13" end="13"/>
                                            </p:txEl>
                                          </p:spTgt>
                                        </p:tgtEl>
                                        <p:attrNameLst>
                                          <p:attrName>ppt_h</p:attrName>
                                        </p:attrNameLst>
                                      </p:cBhvr>
                                      <p:tavLst>
                                        <p:tav tm="0">
                                          <p:val>
                                            <p:strVal val="#ppt_h"/>
                                          </p:val>
                                        </p:tav>
                                        <p:tav tm="100000">
                                          <p:val>
                                            <p:strVal val="#ppt_h"/>
                                          </p:val>
                                        </p:tav>
                                      </p:tavLst>
                                    </p:anim>
                                    <p:anim calcmode="lin" valueType="num">
                                      <p:cBhvr>
                                        <p:cTn id="100" dur="1000" fill="hold"/>
                                        <p:tgtEl>
                                          <p:spTgt spid="4">
                                            <p:txEl>
                                              <p:pRg st="13" end="13"/>
                                            </p:txEl>
                                          </p:spTgt>
                                        </p:tgtEl>
                                        <p:attrNameLst>
                                          <p:attrName>ppt_x</p:attrName>
                                        </p:attrNameLst>
                                      </p:cBhvr>
                                      <p:tavLst>
                                        <p:tav tm="0">
                                          <p:val>
                                            <p:strVal val="#ppt_x-.2"/>
                                          </p:val>
                                        </p:tav>
                                        <p:tav tm="100000">
                                          <p:val>
                                            <p:strVal val="#ppt_x"/>
                                          </p:val>
                                        </p:tav>
                                      </p:tavLst>
                                    </p:anim>
                                    <p:anim calcmode="lin" valueType="num">
                                      <p:cBhvr>
                                        <p:cTn id="101" dur="1000" fill="hold"/>
                                        <p:tgtEl>
                                          <p:spTgt spid="4">
                                            <p:txEl>
                                              <p:pRg st="13" end="13"/>
                                            </p:txEl>
                                          </p:spTgt>
                                        </p:tgtEl>
                                        <p:attrNameLst>
                                          <p:attrName>ppt_y</p:attrName>
                                        </p:attrNameLst>
                                      </p:cBhvr>
                                      <p:tavLst>
                                        <p:tav tm="0">
                                          <p:val>
                                            <p:strVal val="#ppt_y"/>
                                          </p:val>
                                        </p:tav>
                                        <p:tav tm="100000">
                                          <p:val>
                                            <p:strVal val="#ppt_y"/>
                                          </p:val>
                                        </p:tav>
                                      </p:tavLst>
                                    </p:anim>
                                    <p:animEffect transition="in" filter="fade">
                                      <p:cBhvr>
                                        <p:cTn id="102" dur="1000"/>
                                        <p:tgtEl>
                                          <p:spTgt spid="4">
                                            <p:txEl>
                                              <p:pRg st="13" end="13"/>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4">
                                            <p:txEl>
                                              <p:pRg st="14" end="14"/>
                                            </p:txEl>
                                          </p:spTgt>
                                        </p:tgtEl>
                                        <p:attrNameLst>
                                          <p:attrName>style.visibility</p:attrName>
                                        </p:attrNameLst>
                                      </p:cBhvr>
                                      <p:to>
                                        <p:strVal val="visible"/>
                                      </p:to>
                                    </p:set>
                                    <p:anim calcmode="lin" valueType="num">
                                      <p:cBhvr>
                                        <p:cTn id="105" dur="1000" fill="hold"/>
                                        <p:tgtEl>
                                          <p:spTgt spid="4">
                                            <p:txEl>
                                              <p:pRg st="14" end="14"/>
                                            </p:txEl>
                                          </p:spTgt>
                                        </p:tgtEl>
                                        <p:attrNameLst>
                                          <p:attrName>ppt_w</p:attrName>
                                        </p:attrNameLst>
                                      </p:cBhvr>
                                      <p:tavLst>
                                        <p:tav tm="0">
                                          <p:val>
                                            <p:strVal val="#ppt_w*0.05"/>
                                          </p:val>
                                        </p:tav>
                                        <p:tav tm="100000">
                                          <p:val>
                                            <p:strVal val="#ppt_w"/>
                                          </p:val>
                                        </p:tav>
                                      </p:tavLst>
                                    </p:anim>
                                    <p:anim calcmode="lin" valueType="num">
                                      <p:cBhvr>
                                        <p:cTn id="106" dur="1000" fill="hold"/>
                                        <p:tgtEl>
                                          <p:spTgt spid="4">
                                            <p:txEl>
                                              <p:pRg st="14" end="14"/>
                                            </p:txEl>
                                          </p:spTgt>
                                        </p:tgtEl>
                                        <p:attrNameLst>
                                          <p:attrName>ppt_h</p:attrName>
                                        </p:attrNameLst>
                                      </p:cBhvr>
                                      <p:tavLst>
                                        <p:tav tm="0">
                                          <p:val>
                                            <p:strVal val="#ppt_h"/>
                                          </p:val>
                                        </p:tav>
                                        <p:tav tm="100000">
                                          <p:val>
                                            <p:strVal val="#ppt_h"/>
                                          </p:val>
                                        </p:tav>
                                      </p:tavLst>
                                    </p:anim>
                                    <p:anim calcmode="lin" valueType="num">
                                      <p:cBhvr>
                                        <p:cTn id="107" dur="1000" fill="hold"/>
                                        <p:tgtEl>
                                          <p:spTgt spid="4">
                                            <p:txEl>
                                              <p:pRg st="14" end="14"/>
                                            </p:txEl>
                                          </p:spTgt>
                                        </p:tgtEl>
                                        <p:attrNameLst>
                                          <p:attrName>ppt_x</p:attrName>
                                        </p:attrNameLst>
                                      </p:cBhvr>
                                      <p:tavLst>
                                        <p:tav tm="0">
                                          <p:val>
                                            <p:strVal val="#ppt_x-.2"/>
                                          </p:val>
                                        </p:tav>
                                        <p:tav tm="100000">
                                          <p:val>
                                            <p:strVal val="#ppt_x"/>
                                          </p:val>
                                        </p:tav>
                                      </p:tavLst>
                                    </p:anim>
                                    <p:anim calcmode="lin" valueType="num">
                                      <p:cBhvr>
                                        <p:cTn id="108" dur="1000" fill="hold"/>
                                        <p:tgtEl>
                                          <p:spTgt spid="4">
                                            <p:txEl>
                                              <p:pRg st="14" end="14"/>
                                            </p:txEl>
                                          </p:spTgt>
                                        </p:tgtEl>
                                        <p:attrNameLst>
                                          <p:attrName>ppt_y</p:attrName>
                                        </p:attrNameLst>
                                      </p:cBhvr>
                                      <p:tavLst>
                                        <p:tav tm="0">
                                          <p:val>
                                            <p:strVal val="#ppt_y"/>
                                          </p:val>
                                        </p:tav>
                                        <p:tav tm="100000">
                                          <p:val>
                                            <p:strVal val="#ppt_y"/>
                                          </p:val>
                                        </p:tav>
                                      </p:tavLst>
                                    </p:anim>
                                    <p:animEffect transition="in" filter="fade">
                                      <p:cBhvr>
                                        <p:cTn id="109" dur="1000"/>
                                        <p:tgtEl>
                                          <p:spTgt spid="4">
                                            <p:txEl>
                                              <p:pRg st="14" end="14"/>
                                            </p:txEl>
                                          </p:spTgt>
                                        </p:tgtEl>
                                      </p:cBhvr>
                                    </p:animEffect>
                                  </p:childTnLst>
                                </p:cTn>
                              </p:par>
                              <p:par>
                                <p:cTn id="110" presetID="54" presetClass="entr" presetSubtype="0" accel="100000" fill="hold" nodeType="with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 calcmode="lin" valueType="num">
                                      <p:cBhvr>
                                        <p:cTn id="112" dur="1000" fill="hold"/>
                                        <p:tgtEl>
                                          <p:spTgt spid="4">
                                            <p:txEl>
                                              <p:pRg st="15" end="15"/>
                                            </p:txEl>
                                          </p:spTgt>
                                        </p:tgtEl>
                                        <p:attrNameLst>
                                          <p:attrName>ppt_w</p:attrName>
                                        </p:attrNameLst>
                                      </p:cBhvr>
                                      <p:tavLst>
                                        <p:tav tm="0">
                                          <p:val>
                                            <p:strVal val="#ppt_w*0.05"/>
                                          </p:val>
                                        </p:tav>
                                        <p:tav tm="100000">
                                          <p:val>
                                            <p:strVal val="#ppt_w"/>
                                          </p:val>
                                        </p:tav>
                                      </p:tavLst>
                                    </p:anim>
                                    <p:anim calcmode="lin" valueType="num">
                                      <p:cBhvr>
                                        <p:cTn id="113" dur="1000" fill="hold"/>
                                        <p:tgtEl>
                                          <p:spTgt spid="4">
                                            <p:txEl>
                                              <p:pRg st="15" end="15"/>
                                            </p:txEl>
                                          </p:spTgt>
                                        </p:tgtEl>
                                        <p:attrNameLst>
                                          <p:attrName>ppt_h</p:attrName>
                                        </p:attrNameLst>
                                      </p:cBhvr>
                                      <p:tavLst>
                                        <p:tav tm="0">
                                          <p:val>
                                            <p:strVal val="#ppt_h"/>
                                          </p:val>
                                        </p:tav>
                                        <p:tav tm="100000">
                                          <p:val>
                                            <p:strVal val="#ppt_h"/>
                                          </p:val>
                                        </p:tav>
                                      </p:tavLst>
                                    </p:anim>
                                    <p:anim calcmode="lin" valueType="num">
                                      <p:cBhvr>
                                        <p:cTn id="114" dur="1000" fill="hold"/>
                                        <p:tgtEl>
                                          <p:spTgt spid="4">
                                            <p:txEl>
                                              <p:pRg st="15" end="15"/>
                                            </p:txEl>
                                          </p:spTgt>
                                        </p:tgtEl>
                                        <p:attrNameLst>
                                          <p:attrName>ppt_x</p:attrName>
                                        </p:attrNameLst>
                                      </p:cBhvr>
                                      <p:tavLst>
                                        <p:tav tm="0">
                                          <p:val>
                                            <p:strVal val="#ppt_x-.2"/>
                                          </p:val>
                                        </p:tav>
                                        <p:tav tm="100000">
                                          <p:val>
                                            <p:strVal val="#ppt_x"/>
                                          </p:val>
                                        </p:tav>
                                      </p:tavLst>
                                    </p:anim>
                                    <p:anim calcmode="lin" valueType="num">
                                      <p:cBhvr>
                                        <p:cTn id="115" dur="1000" fill="hold"/>
                                        <p:tgtEl>
                                          <p:spTgt spid="4">
                                            <p:txEl>
                                              <p:pRg st="15" end="15"/>
                                            </p:txEl>
                                          </p:spTgt>
                                        </p:tgtEl>
                                        <p:attrNameLst>
                                          <p:attrName>ppt_y</p:attrName>
                                        </p:attrNameLst>
                                      </p:cBhvr>
                                      <p:tavLst>
                                        <p:tav tm="0">
                                          <p:val>
                                            <p:strVal val="#ppt_y"/>
                                          </p:val>
                                        </p:tav>
                                        <p:tav tm="100000">
                                          <p:val>
                                            <p:strVal val="#ppt_y"/>
                                          </p:val>
                                        </p:tav>
                                      </p:tavLst>
                                    </p:anim>
                                    <p:animEffect transition="in" filter="fade">
                                      <p:cBhvr>
                                        <p:cTn id="116" dur="1000"/>
                                        <p:tgtEl>
                                          <p:spTgt spid="4">
                                            <p:txEl>
                                              <p:pRg st="15" end="15"/>
                                            </p:txEl>
                                          </p:spTgt>
                                        </p:tgtEl>
                                      </p:cBhvr>
                                    </p:animEffect>
                                  </p:childTnLst>
                                </p:cTn>
                              </p:par>
                              <p:par>
                                <p:cTn id="117" presetID="54" presetClass="entr" presetSubtype="0" accel="100000" fill="hold" nodeType="withEffect">
                                  <p:stCondLst>
                                    <p:cond delay="0"/>
                                  </p:stCondLst>
                                  <p:childTnLst>
                                    <p:set>
                                      <p:cBhvr>
                                        <p:cTn id="118" dur="1" fill="hold">
                                          <p:stCondLst>
                                            <p:cond delay="0"/>
                                          </p:stCondLst>
                                        </p:cTn>
                                        <p:tgtEl>
                                          <p:spTgt spid="4">
                                            <p:txEl>
                                              <p:pRg st="16" end="16"/>
                                            </p:txEl>
                                          </p:spTgt>
                                        </p:tgtEl>
                                        <p:attrNameLst>
                                          <p:attrName>style.visibility</p:attrName>
                                        </p:attrNameLst>
                                      </p:cBhvr>
                                      <p:to>
                                        <p:strVal val="visible"/>
                                      </p:to>
                                    </p:set>
                                    <p:anim calcmode="lin" valueType="num">
                                      <p:cBhvr>
                                        <p:cTn id="119" dur="1000" fill="hold"/>
                                        <p:tgtEl>
                                          <p:spTgt spid="4">
                                            <p:txEl>
                                              <p:pRg st="16" end="16"/>
                                            </p:txEl>
                                          </p:spTgt>
                                        </p:tgtEl>
                                        <p:attrNameLst>
                                          <p:attrName>ppt_w</p:attrName>
                                        </p:attrNameLst>
                                      </p:cBhvr>
                                      <p:tavLst>
                                        <p:tav tm="0">
                                          <p:val>
                                            <p:strVal val="#ppt_w*0.05"/>
                                          </p:val>
                                        </p:tav>
                                        <p:tav tm="100000">
                                          <p:val>
                                            <p:strVal val="#ppt_w"/>
                                          </p:val>
                                        </p:tav>
                                      </p:tavLst>
                                    </p:anim>
                                    <p:anim calcmode="lin" valueType="num">
                                      <p:cBhvr>
                                        <p:cTn id="120" dur="1000" fill="hold"/>
                                        <p:tgtEl>
                                          <p:spTgt spid="4">
                                            <p:txEl>
                                              <p:pRg st="16" end="16"/>
                                            </p:txEl>
                                          </p:spTgt>
                                        </p:tgtEl>
                                        <p:attrNameLst>
                                          <p:attrName>ppt_h</p:attrName>
                                        </p:attrNameLst>
                                      </p:cBhvr>
                                      <p:tavLst>
                                        <p:tav tm="0">
                                          <p:val>
                                            <p:strVal val="#ppt_h"/>
                                          </p:val>
                                        </p:tav>
                                        <p:tav tm="100000">
                                          <p:val>
                                            <p:strVal val="#ppt_h"/>
                                          </p:val>
                                        </p:tav>
                                      </p:tavLst>
                                    </p:anim>
                                    <p:anim calcmode="lin" valueType="num">
                                      <p:cBhvr>
                                        <p:cTn id="121" dur="1000" fill="hold"/>
                                        <p:tgtEl>
                                          <p:spTgt spid="4">
                                            <p:txEl>
                                              <p:pRg st="16" end="16"/>
                                            </p:txEl>
                                          </p:spTgt>
                                        </p:tgtEl>
                                        <p:attrNameLst>
                                          <p:attrName>ppt_x</p:attrName>
                                        </p:attrNameLst>
                                      </p:cBhvr>
                                      <p:tavLst>
                                        <p:tav tm="0">
                                          <p:val>
                                            <p:strVal val="#ppt_x-.2"/>
                                          </p:val>
                                        </p:tav>
                                        <p:tav tm="100000">
                                          <p:val>
                                            <p:strVal val="#ppt_x"/>
                                          </p:val>
                                        </p:tav>
                                      </p:tavLst>
                                    </p:anim>
                                    <p:anim calcmode="lin" valueType="num">
                                      <p:cBhvr>
                                        <p:cTn id="122" dur="1000" fill="hold"/>
                                        <p:tgtEl>
                                          <p:spTgt spid="4">
                                            <p:txEl>
                                              <p:pRg st="16" end="16"/>
                                            </p:txEl>
                                          </p:spTgt>
                                        </p:tgtEl>
                                        <p:attrNameLst>
                                          <p:attrName>ppt_y</p:attrName>
                                        </p:attrNameLst>
                                      </p:cBhvr>
                                      <p:tavLst>
                                        <p:tav tm="0">
                                          <p:val>
                                            <p:strVal val="#ppt_y"/>
                                          </p:val>
                                        </p:tav>
                                        <p:tav tm="100000">
                                          <p:val>
                                            <p:strVal val="#ppt_y"/>
                                          </p:val>
                                        </p:tav>
                                      </p:tavLst>
                                    </p:anim>
                                    <p:animEffect transition="in" filter="fade">
                                      <p:cBhvr>
                                        <p:cTn id="123" dur="1000"/>
                                        <p:tgtEl>
                                          <p:spTgt spid="4">
                                            <p:txEl>
                                              <p:pRg st="16" end="16"/>
                                            </p:txEl>
                                          </p:spTgt>
                                        </p:tgtEl>
                                      </p:cBhvr>
                                    </p:animEffect>
                                  </p:childTnLst>
                                </p:cTn>
                              </p:par>
                              <p:par>
                                <p:cTn id="124" presetID="54" presetClass="entr" presetSubtype="0" accel="100000" fill="hold" nodeType="withEffect">
                                  <p:stCondLst>
                                    <p:cond delay="0"/>
                                  </p:stCondLst>
                                  <p:childTnLst>
                                    <p:set>
                                      <p:cBhvr>
                                        <p:cTn id="125" dur="1" fill="hold">
                                          <p:stCondLst>
                                            <p:cond delay="0"/>
                                          </p:stCondLst>
                                        </p:cTn>
                                        <p:tgtEl>
                                          <p:spTgt spid="4">
                                            <p:txEl>
                                              <p:pRg st="17" end="17"/>
                                            </p:txEl>
                                          </p:spTgt>
                                        </p:tgtEl>
                                        <p:attrNameLst>
                                          <p:attrName>style.visibility</p:attrName>
                                        </p:attrNameLst>
                                      </p:cBhvr>
                                      <p:to>
                                        <p:strVal val="visible"/>
                                      </p:to>
                                    </p:set>
                                    <p:anim calcmode="lin" valueType="num">
                                      <p:cBhvr>
                                        <p:cTn id="126" dur="1000" fill="hold"/>
                                        <p:tgtEl>
                                          <p:spTgt spid="4">
                                            <p:txEl>
                                              <p:pRg st="17" end="17"/>
                                            </p:txEl>
                                          </p:spTgt>
                                        </p:tgtEl>
                                        <p:attrNameLst>
                                          <p:attrName>ppt_w</p:attrName>
                                        </p:attrNameLst>
                                      </p:cBhvr>
                                      <p:tavLst>
                                        <p:tav tm="0">
                                          <p:val>
                                            <p:strVal val="#ppt_w*0.05"/>
                                          </p:val>
                                        </p:tav>
                                        <p:tav tm="100000">
                                          <p:val>
                                            <p:strVal val="#ppt_w"/>
                                          </p:val>
                                        </p:tav>
                                      </p:tavLst>
                                    </p:anim>
                                    <p:anim calcmode="lin" valueType="num">
                                      <p:cBhvr>
                                        <p:cTn id="127" dur="1000" fill="hold"/>
                                        <p:tgtEl>
                                          <p:spTgt spid="4">
                                            <p:txEl>
                                              <p:pRg st="17" end="17"/>
                                            </p:txEl>
                                          </p:spTgt>
                                        </p:tgtEl>
                                        <p:attrNameLst>
                                          <p:attrName>ppt_h</p:attrName>
                                        </p:attrNameLst>
                                      </p:cBhvr>
                                      <p:tavLst>
                                        <p:tav tm="0">
                                          <p:val>
                                            <p:strVal val="#ppt_h"/>
                                          </p:val>
                                        </p:tav>
                                        <p:tav tm="100000">
                                          <p:val>
                                            <p:strVal val="#ppt_h"/>
                                          </p:val>
                                        </p:tav>
                                      </p:tavLst>
                                    </p:anim>
                                    <p:anim calcmode="lin" valueType="num">
                                      <p:cBhvr>
                                        <p:cTn id="128" dur="1000" fill="hold"/>
                                        <p:tgtEl>
                                          <p:spTgt spid="4">
                                            <p:txEl>
                                              <p:pRg st="17" end="17"/>
                                            </p:txEl>
                                          </p:spTgt>
                                        </p:tgtEl>
                                        <p:attrNameLst>
                                          <p:attrName>ppt_x</p:attrName>
                                        </p:attrNameLst>
                                      </p:cBhvr>
                                      <p:tavLst>
                                        <p:tav tm="0">
                                          <p:val>
                                            <p:strVal val="#ppt_x-.2"/>
                                          </p:val>
                                        </p:tav>
                                        <p:tav tm="100000">
                                          <p:val>
                                            <p:strVal val="#ppt_x"/>
                                          </p:val>
                                        </p:tav>
                                      </p:tavLst>
                                    </p:anim>
                                    <p:anim calcmode="lin" valueType="num">
                                      <p:cBhvr>
                                        <p:cTn id="129" dur="1000" fill="hold"/>
                                        <p:tgtEl>
                                          <p:spTgt spid="4">
                                            <p:txEl>
                                              <p:pRg st="17" end="17"/>
                                            </p:txEl>
                                          </p:spTgt>
                                        </p:tgtEl>
                                        <p:attrNameLst>
                                          <p:attrName>ppt_y</p:attrName>
                                        </p:attrNameLst>
                                      </p:cBhvr>
                                      <p:tavLst>
                                        <p:tav tm="0">
                                          <p:val>
                                            <p:strVal val="#ppt_y"/>
                                          </p:val>
                                        </p:tav>
                                        <p:tav tm="100000">
                                          <p:val>
                                            <p:strVal val="#ppt_y"/>
                                          </p:val>
                                        </p:tav>
                                      </p:tavLst>
                                    </p:anim>
                                    <p:animEffect transition="in" filter="fade">
                                      <p:cBhvr>
                                        <p:cTn id="130" dur="1000"/>
                                        <p:tgtEl>
                                          <p:spTgt spid="4">
                                            <p:txEl>
                                              <p:pRg st="17" end="17"/>
                                            </p:txEl>
                                          </p:spTgt>
                                        </p:tgtEl>
                                      </p:cBhvr>
                                    </p:animEffect>
                                  </p:childTnLst>
                                </p:cTn>
                              </p:par>
                            </p:childTnLst>
                          </p:cTn>
                        </p:par>
                        <p:par>
                          <p:cTn id="131" fill="hold">
                            <p:stCondLst>
                              <p:cond delay="1000"/>
                            </p:stCondLst>
                            <p:childTnLst>
                              <p:par>
                                <p:cTn id="132" presetID="16" presetClass="entr" presetSubtype="26" fill="hold" nodeType="after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barn(inHorizontal)">
                                      <p:cBhvr>
                                        <p:cTn id="1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7467600" cy="914400"/>
          </a:xfrm>
        </p:spPr>
        <p:txBody>
          <a:bodyPr/>
          <a:lstStyle/>
          <a:p>
            <a:pPr algn="ctr"/>
            <a:r>
              <a:rPr lang="ru-RU" dirty="0" smtClean="0">
                <a:solidFill>
                  <a:schemeClr val="bg1">
                    <a:lumMod val="95000"/>
                    <a:lumOff val="5000"/>
                  </a:schemeClr>
                </a:solidFill>
              </a:rPr>
              <a:t>"Радуница"</a:t>
            </a:r>
            <a:endParaRPr lang="ru-RU" dirty="0">
              <a:solidFill>
                <a:schemeClr val="bg1">
                  <a:lumMod val="95000"/>
                  <a:lumOff val="5000"/>
                </a:schemeClr>
              </a:solidFill>
            </a:endParaRPr>
          </a:p>
        </p:txBody>
      </p:sp>
      <p:sp>
        <p:nvSpPr>
          <p:cNvPr id="3" name="Содержимое 2"/>
          <p:cNvSpPr>
            <a:spLocks noGrp="1"/>
          </p:cNvSpPr>
          <p:nvPr>
            <p:ph sz="half" idx="1"/>
          </p:nvPr>
        </p:nvSpPr>
        <p:spPr>
          <a:xfrm>
            <a:off x="457200" y="1219200"/>
            <a:ext cx="3657600" cy="4983163"/>
          </a:xfrm>
        </p:spPr>
        <p:txBody>
          <a:bodyPr>
            <a:normAutofit fontScale="55000" lnSpcReduction="20000"/>
          </a:bodyPr>
          <a:lstStyle/>
          <a:p>
            <a:pPr>
              <a:buNone/>
            </a:pPr>
            <a:r>
              <a:rPr lang="ru-RU" dirty="0" smtClean="0">
                <a:solidFill>
                  <a:schemeClr val="bg1">
                    <a:lumMod val="95000"/>
                    <a:lumOff val="5000"/>
                  </a:schemeClr>
                </a:solidFill>
              </a:rPr>
              <a:t>Первый сборник стихов Есенина</a:t>
            </a:r>
          </a:p>
          <a:p>
            <a:pPr>
              <a:buNone/>
            </a:pPr>
            <a:r>
              <a:rPr lang="ru-RU" dirty="0" smtClean="0">
                <a:solidFill>
                  <a:schemeClr val="bg1">
                    <a:lumMod val="95000"/>
                    <a:lumOff val="5000"/>
                  </a:schemeClr>
                </a:solidFill>
              </a:rPr>
              <a:t>"Радуница" (1916) восторженно</a:t>
            </a:r>
          </a:p>
          <a:p>
            <a:pPr>
              <a:buNone/>
            </a:pPr>
            <a:r>
              <a:rPr lang="ru-RU" dirty="0" smtClean="0">
                <a:solidFill>
                  <a:schemeClr val="bg1">
                    <a:lumMod val="95000"/>
                    <a:lumOff val="5000"/>
                  </a:schemeClr>
                </a:solidFill>
              </a:rPr>
              <a:t>приветствуется критикой,</a:t>
            </a:r>
          </a:p>
          <a:p>
            <a:pPr>
              <a:buNone/>
            </a:pPr>
            <a:r>
              <a:rPr lang="ru-RU" dirty="0" smtClean="0">
                <a:solidFill>
                  <a:schemeClr val="bg1">
                    <a:lumMod val="95000"/>
                    <a:lumOff val="5000"/>
                  </a:schemeClr>
                </a:solidFill>
              </a:rPr>
              <a:t>обнаружившей в нем свежую</a:t>
            </a:r>
          </a:p>
          <a:p>
            <a:pPr>
              <a:buNone/>
            </a:pPr>
            <a:r>
              <a:rPr lang="ru-RU" dirty="0" smtClean="0">
                <a:solidFill>
                  <a:schemeClr val="bg1">
                    <a:lumMod val="95000"/>
                    <a:lumOff val="5000"/>
                  </a:schemeClr>
                </a:solidFill>
              </a:rPr>
              <a:t>струю, отмечавшей юную</a:t>
            </a:r>
          </a:p>
          <a:p>
            <a:pPr>
              <a:buNone/>
            </a:pPr>
            <a:r>
              <a:rPr lang="ru-RU" dirty="0" smtClean="0">
                <a:solidFill>
                  <a:schemeClr val="bg1">
                    <a:lumMod val="95000"/>
                    <a:lumOff val="5000"/>
                  </a:schemeClr>
                </a:solidFill>
              </a:rPr>
              <a:t>непосредственность и природный</a:t>
            </a:r>
          </a:p>
          <a:p>
            <a:pPr>
              <a:buNone/>
            </a:pPr>
            <a:r>
              <a:rPr lang="ru-RU" dirty="0" smtClean="0">
                <a:solidFill>
                  <a:schemeClr val="bg1">
                    <a:lumMod val="95000"/>
                    <a:lumOff val="5000"/>
                  </a:schemeClr>
                </a:solidFill>
              </a:rPr>
              <a:t>вкус автора. В стихах "Радуницы" и</a:t>
            </a:r>
          </a:p>
          <a:p>
            <a:pPr>
              <a:buNone/>
            </a:pPr>
            <a:r>
              <a:rPr lang="ru-RU" dirty="0" smtClean="0">
                <a:solidFill>
                  <a:schemeClr val="bg1">
                    <a:lumMod val="95000"/>
                    <a:lumOff val="5000"/>
                  </a:schemeClr>
                </a:solidFill>
              </a:rPr>
              <a:t>последующих сборников</a:t>
            </a:r>
          </a:p>
          <a:p>
            <a:pPr>
              <a:buNone/>
            </a:pPr>
            <a:r>
              <a:rPr lang="ru-RU" dirty="0" smtClean="0">
                <a:solidFill>
                  <a:schemeClr val="bg1">
                    <a:lumMod val="95000"/>
                    <a:lumOff val="5000"/>
                  </a:schemeClr>
                </a:solidFill>
              </a:rPr>
              <a:t>("</a:t>
            </a:r>
            <a:r>
              <a:rPr lang="ru-RU" dirty="0" err="1" smtClean="0">
                <a:solidFill>
                  <a:schemeClr val="bg1">
                    <a:lumMod val="95000"/>
                    <a:lumOff val="5000"/>
                  </a:schemeClr>
                </a:solidFill>
              </a:rPr>
              <a:t>Голубень</a:t>
            </a:r>
            <a:r>
              <a:rPr lang="ru-RU" dirty="0" smtClean="0">
                <a:solidFill>
                  <a:schemeClr val="bg1">
                    <a:lumMod val="95000"/>
                    <a:lumOff val="5000"/>
                  </a:schemeClr>
                </a:solidFill>
              </a:rPr>
              <a:t>", "Преображение",</a:t>
            </a:r>
          </a:p>
          <a:p>
            <a:pPr>
              <a:buNone/>
            </a:pPr>
            <a:r>
              <a:rPr lang="ru-RU" dirty="0" smtClean="0">
                <a:solidFill>
                  <a:schemeClr val="bg1">
                    <a:lumMod val="95000"/>
                    <a:lumOff val="5000"/>
                  </a:schemeClr>
                </a:solidFill>
              </a:rPr>
              <a:t>"Сельский часослов", все 1918, и</a:t>
            </a:r>
          </a:p>
          <a:p>
            <a:pPr>
              <a:buNone/>
            </a:pPr>
            <a:r>
              <a:rPr lang="ru-RU" dirty="0" smtClean="0">
                <a:solidFill>
                  <a:schemeClr val="bg1">
                    <a:lumMod val="95000"/>
                    <a:lumOff val="5000"/>
                  </a:schemeClr>
                </a:solidFill>
              </a:rPr>
              <a:t>др.) складывается особый</a:t>
            </a:r>
          </a:p>
          <a:p>
            <a:pPr>
              <a:buNone/>
            </a:pPr>
            <a:r>
              <a:rPr lang="ru-RU" dirty="0" smtClean="0">
                <a:solidFill>
                  <a:schemeClr val="bg1">
                    <a:lumMod val="95000"/>
                    <a:lumOff val="5000"/>
                  </a:schemeClr>
                </a:solidFill>
              </a:rPr>
              <a:t>есенинский "антропоморфизм":</a:t>
            </a:r>
          </a:p>
          <a:p>
            <a:pPr>
              <a:buNone/>
            </a:pPr>
            <a:r>
              <a:rPr lang="ru-RU" dirty="0" smtClean="0">
                <a:solidFill>
                  <a:schemeClr val="bg1">
                    <a:lumMod val="95000"/>
                    <a:lumOff val="5000"/>
                  </a:schemeClr>
                </a:solidFill>
              </a:rPr>
              <a:t>животные, растения, явления</a:t>
            </a:r>
          </a:p>
          <a:p>
            <a:pPr>
              <a:buNone/>
            </a:pPr>
            <a:r>
              <a:rPr lang="ru-RU" dirty="0" smtClean="0">
                <a:solidFill>
                  <a:schemeClr val="bg1">
                    <a:lumMod val="95000"/>
                    <a:lumOff val="5000"/>
                  </a:schemeClr>
                </a:solidFill>
              </a:rPr>
              <a:t>природы и пр. очеловечиваются</a:t>
            </a:r>
          </a:p>
          <a:p>
            <a:pPr>
              <a:buNone/>
            </a:pPr>
            <a:r>
              <a:rPr lang="ru-RU" dirty="0" smtClean="0">
                <a:solidFill>
                  <a:schemeClr val="bg1">
                    <a:lumMod val="95000"/>
                    <a:lumOff val="5000"/>
                  </a:schemeClr>
                </a:solidFill>
              </a:rPr>
              <a:t>поэтом, образуя вместе с людьми,</a:t>
            </a:r>
          </a:p>
          <a:p>
            <a:pPr>
              <a:buNone/>
            </a:pPr>
            <a:r>
              <a:rPr lang="ru-RU" dirty="0" smtClean="0">
                <a:solidFill>
                  <a:schemeClr val="bg1">
                    <a:lumMod val="95000"/>
                    <a:lumOff val="5000"/>
                  </a:schemeClr>
                </a:solidFill>
              </a:rPr>
              <a:t>связанными корнями и всем своим</a:t>
            </a:r>
          </a:p>
          <a:p>
            <a:pPr>
              <a:buNone/>
            </a:pPr>
            <a:r>
              <a:rPr lang="ru-RU" dirty="0" smtClean="0">
                <a:solidFill>
                  <a:schemeClr val="bg1">
                    <a:lumMod val="95000"/>
                    <a:lumOff val="5000"/>
                  </a:schemeClr>
                </a:solidFill>
              </a:rPr>
              <a:t>естеством с природой,</a:t>
            </a:r>
          </a:p>
          <a:p>
            <a:pPr>
              <a:buNone/>
            </a:pPr>
            <a:r>
              <a:rPr lang="ru-RU" dirty="0" smtClean="0">
                <a:solidFill>
                  <a:schemeClr val="bg1">
                    <a:lumMod val="95000"/>
                    <a:lumOff val="5000"/>
                  </a:schemeClr>
                </a:solidFill>
              </a:rPr>
              <a:t>гармоничный, целостный,</a:t>
            </a:r>
          </a:p>
          <a:p>
            <a:pPr>
              <a:buNone/>
            </a:pPr>
            <a:r>
              <a:rPr lang="ru-RU" dirty="0" smtClean="0">
                <a:solidFill>
                  <a:schemeClr val="bg1">
                    <a:lumMod val="95000"/>
                    <a:lumOff val="5000"/>
                  </a:schemeClr>
                </a:solidFill>
              </a:rPr>
              <a:t>прекрасный мир.</a:t>
            </a:r>
            <a:endParaRPr lang="ru-RU" dirty="0">
              <a:solidFill>
                <a:schemeClr val="bg1">
                  <a:lumMod val="95000"/>
                  <a:lumOff val="5000"/>
                </a:schemeClr>
              </a:solidFill>
            </a:endParaRPr>
          </a:p>
        </p:txBody>
      </p:sp>
      <p:pic>
        <p:nvPicPr>
          <p:cNvPr id="5" name="Содержимое 4" descr="004.JPG"/>
          <p:cNvPicPr>
            <a:picLocks noGrp="1" noChangeAspect="1"/>
          </p:cNvPicPr>
          <p:nvPr>
            <p:ph sz="half" idx="2"/>
          </p:nvPr>
        </p:nvPicPr>
        <p:blipFill>
          <a:blip r:embed="rId3" cstate="print"/>
          <a:stretch>
            <a:fillRect/>
          </a:stretch>
        </p:blipFill>
        <p:spPr>
          <a:xfrm>
            <a:off x="4724400" y="1371600"/>
            <a:ext cx="3588349" cy="4572000"/>
          </a:xfrm>
          <a:prstGeom prst="rect">
            <a:avLst/>
          </a:prstGeom>
          <a:ln/>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29"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0" end="0"/>
                                            </p:txEl>
                                          </p:spTgt>
                                        </p:tgtEl>
                                      </p:cBhvr>
                                    </p:animEffect>
                                  </p:childTnLst>
                                </p:cTn>
                              </p:par>
                              <p:par>
                                <p:cTn id="21" presetID="29"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1" end="1"/>
                                            </p:txEl>
                                          </p:spTgt>
                                        </p:tgtEl>
                                      </p:cBhvr>
                                    </p:animEffect>
                                  </p:childTnLst>
                                </p:cTn>
                              </p:par>
                              <p:par>
                                <p:cTn id="26" presetID="29"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par>
                                <p:cTn id="31" presetID="29"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3" end="3"/>
                                            </p:txEl>
                                          </p:spTgt>
                                        </p:tgtEl>
                                      </p:cBhvr>
                                    </p:animEffect>
                                  </p:childTnLst>
                                </p:cTn>
                              </p:par>
                              <p:par>
                                <p:cTn id="36" presetID="29"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4" end="4"/>
                                            </p:txEl>
                                          </p:spTgt>
                                        </p:tgtEl>
                                      </p:cBhvr>
                                    </p:animEffect>
                                  </p:childTnLst>
                                </p:cTn>
                              </p:par>
                              <p:par>
                                <p:cTn id="41" presetID="29"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5" end="5"/>
                                            </p:txEl>
                                          </p:spTgt>
                                        </p:tgtEl>
                                      </p:cBhvr>
                                    </p:animEffect>
                                  </p:childTnLst>
                                </p:cTn>
                              </p:par>
                              <p:par>
                                <p:cTn id="46" presetID="29"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
                                            <p:txEl>
                                              <p:pRg st="6" end="6"/>
                                            </p:txEl>
                                          </p:spTgt>
                                        </p:tgtEl>
                                      </p:cBhvr>
                                    </p:animEffect>
                                  </p:childTnLst>
                                </p:cTn>
                              </p:par>
                              <p:par>
                                <p:cTn id="51" presetID="29"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
                                            <p:txEl>
                                              <p:pRg st="7" end="7"/>
                                            </p:txEl>
                                          </p:spTgt>
                                        </p:tgtEl>
                                      </p:cBhvr>
                                    </p:animEffect>
                                  </p:childTnLst>
                                </p:cTn>
                              </p:par>
                              <p:par>
                                <p:cTn id="56" presetID="29"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
                                            <p:txEl>
                                              <p:pRg st="8" end="8"/>
                                            </p:txEl>
                                          </p:spTgt>
                                        </p:tgtEl>
                                      </p:cBhvr>
                                    </p:animEffect>
                                  </p:childTnLst>
                                </p:cTn>
                              </p:par>
                              <p:par>
                                <p:cTn id="61" presetID="29"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
                                            <p:txEl>
                                              <p:pRg st="9" end="9"/>
                                            </p:txEl>
                                          </p:spTgt>
                                        </p:tgtEl>
                                      </p:cBhvr>
                                    </p:animEffect>
                                  </p:childTnLst>
                                </p:cTn>
                              </p:par>
                              <p:par>
                                <p:cTn id="66" presetID="29" presetClass="entr" presetSubtype="0" fill="hold" nodeType="with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p:cTn id="68"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
                                            <p:txEl>
                                              <p:pRg st="10" end="10"/>
                                            </p:txEl>
                                          </p:spTgt>
                                        </p:tgtEl>
                                      </p:cBhvr>
                                    </p:animEffect>
                                  </p:childTnLst>
                                </p:cTn>
                              </p:par>
                              <p:par>
                                <p:cTn id="71" presetID="29" presetClass="entr" presetSubtype="0" fill="hold"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
                                            <p:txEl>
                                              <p:pRg st="11" end="11"/>
                                            </p:txEl>
                                          </p:spTgt>
                                        </p:tgtEl>
                                      </p:cBhvr>
                                    </p:animEffect>
                                  </p:childTnLst>
                                </p:cTn>
                              </p:par>
                              <p:par>
                                <p:cTn id="76" presetID="29" presetClass="entr" presetSubtype="0" fill="hold" nodeType="with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p:cTn id="78"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
                                            <p:txEl>
                                              <p:pRg st="12" end="12"/>
                                            </p:txEl>
                                          </p:spTgt>
                                        </p:tgtEl>
                                      </p:cBhvr>
                                    </p:animEffect>
                                  </p:childTnLst>
                                </p:cTn>
                              </p:par>
                              <p:par>
                                <p:cTn id="81" presetID="29" presetClass="entr" presetSubtype="0" fill="hold" nodeType="withEffect">
                                  <p:stCondLst>
                                    <p:cond delay="0"/>
                                  </p:stCondLst>
                                  <p:childTnLst>
                                    <p:set>
                                      <p:cBhvr>
                                        <p:cTn id="82" dur="1" fill="hold">
                                          <p:stCondLst>
                                            <p:cond delay="0"/>
                                          </p:stCondLst>
                                        </p:cTn>
                                        <p:tgtEl>
                                          <p:spTgt spid="3">
                                            <p:txEl>
                                              <p:pRg st="13" end="13"/>
                                            </p:txEl>
                                          </p:spTgt>
                                        </p:tgtEl>
                                        <p:attrNameLst>
                                          <p:attrName>style.visibility</p:attrName>
                                        </p:attrNameLst>
                                      </p:cBhvr>
                                      <p:to>
                                        <p:strVal val="visible"/>
                                      </p:to>
                                    </p:set>
                                    <p:anim calcmode="lin" valueType="num">
                                      <p:cBhvr>
                                        <p:cTn id="83"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
                                            <p:txEl>
                                              <p:pRg st="13" end="13"/>
                                            </p:txEl>
                                          </p:spTgt>
                                        </p:tgtEl>
                                      </p:cBhvr>
                                    </p:animEffect>
                                  </p:childTnLst>
                                </p:cTn>
                              </p:par>
                              <p:par>
                                <p:cTn id="86" presetID="29" presetClass="entr" presetSubtype="0" fill="hold" nodeType="withEffect">
                                  <p:stCondLst>
                                    <p:cond delay="0"/>
                                  </p:stCondLst>
                                  <p:childTnLst>
                                    <p:set>
                                      <p:cBhvr>
                                        <p:cTn id="87" dur="1" fill="hold">
                                          <p:stCondLst>
                                            <p:cond delay="0"/>
                                          </p:stCondLst>
                                        </p:cTn>
                                        <p:tgtEl>
                                          <p:spTgt spid="3">
                                            <p:txEl>
                                              <p:pRg st="14" end="14"/>
                                            </p:txEl>
                                          </p:spTgt>
                                        </p:tgtEl>
                                        <p:attrNameLst>
                                          <p:attrName>style.visibility</p:attrName>
                                        </p:attrNameLst>
                                      </p:cBhvr>
                                      <p:to>
                                        <p:strVal val="visible"/>
                                      </p:to>
                                    </p:set>
                                    <p:anim calcmode="lin" valueType="num">
                                      <p:cBhvr>
                                        <p:cTn id="88"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89" dur="1000" fill="hold"/>
                                        <p:tgtEl>
                                          <p:spTgt spid="3">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
                                            <p:txEl>
                                              <p:pRg st="14" end="14"/>
                                            </p:txEl>
                                          </p:spTgt>
                                        </p:tgtEl>
                                      </p:cBhvr>
                                    </p:animEffect>
                                  </p:childTnLst>
                                </p:cTn>
                              </p:par>
                              <p:par>
                                <p:cTn id="91" presetID="29" presetClass="entr" presetSubtype="0" fill="hold" nodeType="withEffect">
                                  <p:stCondLst>
                                    <p:cond delay="0"/>
                                  </p:stCondLst>
                                  <p:childTnLst>
                                    <p:set>
                                      <p:cBhvr>
                                        <p:cTn id="92" dur="1" fill="hold">
                                          <p:stCondLst>
                                            <p:cond delay="0"/>
                                          </p:stCondLst>
                                        </p:cTn>
                                        <p:tgtEl>
                                          <p:spTgt spid="3">
                                            <p:txEl>
                                              <p:pRg st="15" end="15"/>
                                            </p:txEl>
                                          </p:spTgt>
                                        </p:tgtEl>
                                        <p:attrNameLst>
                                          <p:attrName>style.visibility</p:attrName>
                                        </p:attrNameLst>
                                      </p:cBhvr>
                                      <p:to>
                                        <p:strVal val="visible"/>
                                      </p:to>
                                    </p:set>
                                    <p:anim calcmode="lin" valueType="num">
                                      <p:cBhvr>
                                        <p:cTn id="93"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94" dur="1000" fill="hold"/>
                                        <p:tgtEl>
                                          <p:spTgt spid="3">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95" dur="1000"/>
                                        <p:tgtEl>
                                          <p:spTgt spid="3">
                                            <p:txEl>
                                              <p:pRg st="15" end="15"/>
                                            </p:txEl>
                                          </p:spTgt>
                                        </p:tgtEl>
                                      </p:cBhvr>
                                    </p:animEffect>
                                  </p:childTnLst>
                                </p:cTn>
                              </p:par>
                              <p:par>
                                <p:cTn id="96" presetID="29" presetClass="entr" presetSubtype="0" fill="hold" nodeType="withEffect">
                                  <p:stCondLst>
                                    <p:cond delay="0"/>
                                  </p:stCondLst>
                                  <p:childTnLst>
                                    <p:set>
                                      <p:cBhvr>
                                        <p:cTn id="97" dur="1" fill="hold">
                                          <p:stCondLst>
                                            <p:cond delay="0"/>
                                          </p:stCondLst>
                                        </p:cTn>
                                        <p:tgtEl>
                                          <p:spTgt spid="3">
                                            <p:txEl>
                                              <p:pRg st="16" end="16"/>
                                            </p:txEl>
                                          </p:spTgt>
                                        </p:tgtEl>
                                        <p:attrNameLst>
                                          <p:attrName>style.visibility</p:attrName>
                                        </p:attrNameLst>
                                      </p:cBhvr>
                                      <p:to>
                                        <p:strVal val="visible"/>
                                      </p:to>
                                    </p:set>
                                    <p:anim calcmode="lin" valueType="num">
                                      <p:cBhvr>
                                        <p:cTn id="98" dur="1000" fill="hold"/>
                                        <p:tgtEl>
                                          <p:spTgt spid="3">
                                            <p:txEl>
                                              <p:pRg st="16" end="16"/>
                                            </p:txEl>
                                          </p:spTgt>
                                        </p:tgtEl>
                                        <p:attrNameLst>
                                          <p:attrName>ppt_x</p:attrName>
                                        </p:attrNameLst>
                                      </p:cBhvr>
                                      <p:tavLst>
                                        <p:tav tm="0">
                                          <p:val>
                                            <p:strVal val="#ppt_x-.2"/>
                                          </p:val>
                                        </p:tav>
                                        <p:tav tm="100000">
                                          <p:val>
                                            <p:strVal val="#ppt_x"/>
                                          </p:val>
                                        </p:tav>
                                      </p:tavLst>
                                    </p:anim>
                                    <p:anim calcmode="lin" valueType="num">
                                      <p:cBhvr>
                                        <p:cTn id="99" dur="1000" fill="hold"/>
                                        <p:tgtEl>
                                          <p:spTgt spid="3">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
                                            <p:txEl>
                                              <p:pRg st="16" end="16"/>
                                            </p:txEl>
                                          </p:spTgt>
                                        </p:tgtEl>
                                      </p:cBhvr>
                                    </p:animEffect>
                                  </p:childTnLst>
                                </p:cTn>
                              </p:par>
                              <p:par>
                                <p:cTn id="101" presetID="29" presetClass="entr" presetSubtype="0" fill="hold" nodeType="with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p:cTn id="103" dur="1000" fill="hold"/>
                                        <p:tgtEl>
                                          <p:spTgt spid="3">
                                            <p:txEl>
                                              <p:pRg st="17" end="17"/>
                                            </p:txEl>
                                          </p:spTgt>
                                        </p:tgtEl>
                                        <p:attrNameLst>
                                          <p:attrName>ppt_x</p:attrName>
                                        </p:attrNameLst>
                                      </p:cBhvr>
                                      <p:tavLst>
                                        <p:tav tm="0">
                                          <p:val>
                                            <p:strVal val="#ppt_x-.2"/>
                                          </p:val>
                                        </p:tav>
                                        <p:tav tm="100000">
                                          <p:val>
                                            <p:strVal val="#ppt_x"/>
                                          </p:val>
                                        </p:tav>
                                      </p:tavLst>
                                    </p:anim>
                                    <p:anim calcmode="lin" valueType="num">
                                      <p:cBhvr>
                                        <p:cTn id="104" dur="1000" fill="hold"/>
                                        <p:tgtEl>
                                          <p:spTgt spid="3">
                                            <p:txEl>
                                              <p:pRg st="17" end="17"/>
                                            </p:txEl>
                                          </p:spTgt>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3">
                                            <p:txEl>
                                              <p:pRg st="17" end="17"/>
                                            </p:txEl>
                                          </p:spTgt>
                                        </p:tgtEl>
                                      </p:cBhvr>
                                    </p:animEffect>
                                  </p:childTnLst>
                                </p:cTn>
                              </p:par>
                              <p:par>
                                <p:cTn id="106" presetID="29" presetClass="entr" presetSubtype="0" fill="hold" nodeType="withEffect">
                                  <p:stCondLst>
                                    <p:cond delay="0"/>
                                  </p:stCondLst>
                                  <p:childTnLst>
                                    <p:set>
                                      <p:cBhvr>
                                        <p:cTn id="107" dur="1" fill="hold">
                                          <p:stCondLst>
                                            <p:cond delay="0"/>
                                          </p:stCondLst>
                                        </p:cTn>
                                        <p:tgtEl>
                                          <p:spTgt spid="3">
                                            <p:txEl>
                                              <p:pRg st="18" end="18"/>
                                            </p:txEl>
                                          </p:spTgt>
                                        </p:tgtEl>
                                        <p:attrNameLst>
                                          <p:attrName>style.visibility</p:attrName>
                                        </p:attrNameLst>
                                      </p:cBhvr>
                                      <p:to>
                                        <p:strVal val="visible"/>
                                      </p:to>
                                    </p:set>
                                    <p:anim calcmode="lin" valueType="num">
                                      <p:cBhvr>
                                        <p:cTn id="108" dur="1000" fill="hold"/>
                                        <p:tgtEl>
                                          <p:spTgt spid="3">
                                            <p:txEl>
                                              <p:pRg st="18" end="18"/>
                                            </p:txEl>
                                          </p:spTgt>
                                        </p:tgtEl>
                                        <p:attrNameLst>
                                          <p:attrName>ppt_x</p:attrName>
                                        </p:attrNameLst>
                                      </p:cBhvr>
                                      <p:tavLst>
                                        <p:tav tm="0">
                                          <p:val>
                                            <p:strVal val="#ppt_x-.2"/>
                                          </p:val>
                                        </p:tav>
                                        <p:tav tm="100000">
                                          <p:val>
                                            <p:strVal val="#ppt_x"/>
                                          </p:val>
                                        </p:tav>
                                      </p:tavLst>
                                    </p:anim>
                                    <p:anim calcmode="lin" valueType="num">
                                      <p:cBhvr>
                                        <p:cTn id="109" dur="1000" fill="hold"/>
                                        <p:tgtEl>
                                          <p:spTgt spid="3">
                                            <p:txEl>
                                              <p:pRg st="18" end="18"/>
                                            </p:txEl>
                                          </p:spTgt>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369</TotalTime>
  <Words>1354</Words>
  <Application>Microsoft Office PowerPoint</Application>
  <PresentationFormat>Экран (4:3)</PresentationFormat>
  <Paragraphs>270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Презентация PowerPoint</vt:lpstr>
      <vt:lpstr>Сергей Александрович Есенин (1895-1925)</vt:lpstr>
      <vt:lpstr>Детство. Юность.</vt:lpstr>
      <vt:lpstr>Презентация PowerPoint</vt:lpstr>
      <vt:lpstr>Литературный дебют. Успех</vt:lpstr>
      <vt:lpstr>Презентация PowerPoint</vt:lpstr>
      <vt:lpstr>Служба в армии.</vt:lpstr>
      <vt:lpstr>Презентация PowerPoint</vt:lpstr>
      <vt:lpstr>"Радуница"</vt:lpstr>
      <vt:lpstr>Презентация PowerPoint</vt:lpstr>
      <vt:lpstr>Революция.</vt:lpstr>
      <vt:lpstr>Имажинизм.</vt:lpstr>
      <vt:lpstr>"Москва кабацкая".</vt:lpstr>
      <vt:lpstr>Айседора</vt:lpstr>
      <vt:lpstr>Стихи последних лет</vt:lpstr>
      <vt:lpstr> Намеченный еще в стихотворении "Сорокоуст" (1920) мотив состязания старого и нового ("красногривый жеребенок" и "на лапах чугунных поезд") получает развитие в стихах последних лет: фиксируя приметы новой жизни, приветствуя "каменное и стальное", 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vt:lpstr>
      <vt:lpstr>Трагический финал.</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Тимофей</dc:creator>
  <cp:lastModifiedBy>Тимофей</cp:lastModifiedBy>
  <cp:revision>44</cp:revision>
  <dcterms:modified xsi:type="dcterms:W3CDTF">2014-12-12T02:54:18Z</dcterms:modified>
</cp:coreProperties>
</file>